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372600" cy="5372100"/>
  <p:notesSz cx="9372600" cy="5372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8"/>
  </p:normalViewPr>
  <p:slideViewPr>
    <p:cSldViewPr>
      <p:cViewPr varScale="1">
        <p:scale>
          <a:sx n="132" d="100"/>
          <a:sy n="132" d="100"/>
        </p:scale>
        <p:origin x="944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2945" y="1665351"/>
            <a:ext cx="7966710" cy="11281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05890" y="3008376"/>
            <a:ext cx="6560820" cy="1343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68630" y="1235583"/>
            <a:ext cx="4077081" cy="35455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26889" y="1235583"/>
            <a:ext cx="4077081" cy="35455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372600" cy="8297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805" y="21166"/>
            <a:ext cx="8642988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280" y="948874"/>
            <a:ext cx="5841365" cy="3606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86684" y="4996053"/>
            <a:ext cx="2999232" cy="26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68630" y="4996053"/>
            <a:ext cx="2155698" cy="26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748272" y="4996053"/>
            <a:ext cx="2155698" cy="26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teddy@waterguru.com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72100"/>
            <a:chOff x="0" y="0"/>
            <a:chExt cx="9372600" cy="537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72600" cy="5372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09556"/>
              <a:ext cx="9372600" cy="2862580"/>
            </a:xfrm>
            <a:custGeom>
              <a:avLst/>
              <a:gdLst/>
              <a:ahLst/>
              <a:cxnLst/>
              <a:rect l="l" t="t" r="r" b="b"/>
              <a:pathLst>
                <a:path w="9372600" h="2862579">
                  <a:moveTo>
                    <a:pt x="8113555" y="0"/>
                  </a:moveTo>
                  <a:lnTo>
                    <a:pt x="51479" y="439748"/>
                  </a:lnTo>
                  <a:lnTo>
                    <a:pt x="0" y="1537965"/>
                  </a:lnTo>
                  <a:lnTo>
                    <a:pt x="0" y="2862543"/>
                  </a:lnTo>
                  <a:lnTo>
                    <a:pt x="9372600" y="2862543"/>
                  </a:lnTo>
                  <a:lnTo>
                    <a:pt x="9372600" y="151612"/>
                  </a:lnTo>
                  <a:lnTo>
                    <a:pt x="8113555" y="0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9071" y="3196167"/>
            <a:ext cx="711644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195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4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17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8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15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r>
              <a:rPr sz="4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225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4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80" dirty="0">
                <a:solidFill>
                  <a:srgbClr val="FFFFFF"/>
                </a:solidFill>
                <a:latin typeface="Calibri"/>
                <a:cs typeface="Calibri"/>
              </a:rPr>
              <a:t>Care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600" b="1" spc="-130" dirty="0">
                <a:solidFill>
                  <a:srgbClr val="FFFFFF"/>
                </a:solidFill>
                <a:latin typeface="Calibri"/>
                <a:cs typeface="Calibri"/>
              </a:rPr>
              <a:t>Disrupting</a:t>
            </a:r>
            <a:r>
              <a:rPr sz="3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$</a:t>
            </a:r>
            <a:r>
              <a:rPr sz="3600" b="1">
                <a:solidFill>
                  <a:srgbClr val="FFFFFF"/>
                </a:solidFill>
                <a:latin typeface="Calibri"/>
                <a:cs typeface="Calibri"/>
              </a:rPr>
              <a:t>3B</a:t>
            </a:r>
            <a:r>
              <a:rPr sz="3600" b="1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071" y="5080000"/>
            <a:ext cx="3511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Confidential</a:t>
            </a:r>
            <a:r>
              <a:rPr sz="11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1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please</a:t>
            </a:r>
            <a:r>
              <a:rPr sz="11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do</a:t>
            </a:r>
            <a:r>
              <a:rPr sz="11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not</a:t>
            </a:r>
            <a:r>
              <a:rPr sz="1100" spc="-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circulate</a:t>
            </a:r>
            <a:r>
              <a:rPr sz="1100" spc="-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9D9D9"/>
                </a:solidFill>
                <a:latin typeface="Arial"/>
                <a:cs typeface="Arial"/>
              </a:rPr>
              <a:t>without</a:t>
            </a:r>
            <a:r>
              <a:rPr sz="1100" spc="-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Arial"/>
                <a:cs typeface="Arial"/>
              </a:rPr>
              <a:t>permission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8666" y="4521199"/>
            <a:ext cx="1075266" cy="804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395133"/>
            <a:ext cx="3225799" cy="12445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417733" y="829732"/>
            <a:ext cx="2955290" cy="4542790"/>
            <a:chOff x="6417733" y="829732"/>
            <a:chExt cx="2955290" cy="4542790"/>
          </a:xfrm>
        </p:grpSpPr>
        <p:sp>
          <p:nvSpPr>
            <p:cNvPr id="4" name="object 4"/>
            <p:cNvSpPr/>
            <p:nvPr/>
          </p:nvSpPr>
          <p:spPr>
            <a:xfrm>
              <a:off x="6422063" y="834757"/>
              <a:ext cx="2950845" cy="4537710"/>
            </a:xfrm>
            <a:custGeom>
              <a:avLst/>
              <a:gdLst/>
              <a:ahLst/>
              <a:cxnLst/>
              <a:rect l="l" t="t" r="r" b="b"/>
              <a:pathLst>
                <a:path w="2950845" h="4537710">
                  <a:moveTo>
                    <a:pt x="0" y="0"/>
                  </a:moveTo>
                  <a:lnTo>
                    <a:pt x="2950536" y="0"/>
                  </a:lnTo>
                  <a:lnTo>
                    <a:pt x="2950536" y="4537342"/>
                  </a:lnTo>
                  <a:lnTo>
                    <a:pt x="0" y="4537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33" y="829732"/>
              <a:ext cx="2954867" cy="419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5134" y="4707466"/>
              <a:ext cx="558800" cy="4148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3375" y="21166"/>
            <a:ext cx="6167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20" dirty="0">
                <a:latin typeface="Tahoma"/>
                <a:cs typeface="Tahoma"/>
              </a:rPr>
              <a:t>Patented</a:t>
            </a:r>
            <a:r>
              <a:rPr b="0" spc="-465" dirty="0">
                <a:latin typeface="Tahoma"/>
                <a:cs typeface="Tahoma"/>
              </a:rPr>
              <a:t> </a:t>
            </a:r>
            <a:r>
              <a:rPr b="0" spc="-615" dirty="0">
                <a:latin typeface="Tahoma"/>
                <a:cs typeface="Tahoma"/>
              </a:rPr>
              <a:t>&amp;</a:t>
            </a:r>
            <a:r>
              <a:rPr b="0" spc="-465" dirty="0">
                <a:latin typeface="Tahoma"/>
                <a:cs typeface="Tahoma"/>
              </a:rPr>
              <a:t> </a:t>
            </a:r>
            <a:r>
              <a:rPr b="0" spc="-340" dirty="0">
                <a:latin typeface="Tahoma"/>
                <a:cs typeface="Tahoma"/>
              </a:rPr>
              <a:t>Ready</a:t>
            </a:r>
            <a:r>
              <a:rPr b="0" spc="-465" dirty="0">
                <a:latin typeface="Tahoma"/>
                <a:cs typeface="Tahoma"/>
              </a:rPr>
              <a:t> </a:t>
            </a:r>
            <a:r>
              <a:rPr b="0" spc="-290" dirty="0">
                <a:latin typeface="Tahoma"/>
                <a:cs typeface="Tahoma"/>
              </a:rPr>
              <a:t>to</a:t>
            </a:r>
            <a:r>
              <a:rPr b="0" spc="-465" dirty="0">
                <a:latin typeface="Tahoma"/>
                <a:cs typeface="Tahoma"/>
              </a:rPr>
              <a:t> </a:t>
            </a:r>
            <a:r>
              <a:rPr b="0" spc="-125" dirty="0">
                <a:latin typeface="Tahoma"/>
                <a:cs typeface="Tahoma"/>
              </a:rPr>
              <a:t>Scale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6249" y="4792133"/>
            <a:ext cx="5719445" cy="3524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70"/>
              </a:spcBef>
            </a:pPr>
            <a:r>
              <a:rPr sz="700" spc="-20" dirty="0">
                <a:latin typeface="Arial"/>
                <a:cs typeface="Arial"/>
              </a:rPr>
              <a:t>Key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claim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areas: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Pool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side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devices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to </a:t>
            </a:r>
            <a:r>
              <a:rPr sz="700" spc="-20" dirty="0">
                <a:latin typeface="Arial"/>
                <a:cs typeface="Arial"/>
              </a:rPr>
              <a:t>dispense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powdered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 </a:t>
            </a:r>
            <a:r>
              <a:rPr sz="700" spc="-10" dirty="0">
                <a:latin typeface="Arial"/>
                <a:cs typeface="Arial"/>
              </a:rPr>
              <a:t>liquid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chemicals.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Over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30 </a:t>
            </a:r>
            <a:r>
              <a:rPr sz="700" spc="-10" dirty="0">
                <a:latin typeface="Arial"/>
                <a:cs typeface="Arial"/>
              </a:rPr>
              <a:t>safety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features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required</a:t>
            </a:r>
            <a:r>
              <a:rPr sz="700" dirty="0">
                <a:latin typeface="Arial"/>
                <a:cs typeface="Arial"/>
              </a:rPr>
              <a:t> to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fill,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store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 </a:t>
            </a:r>
            <a:r>
              <a:rPr sz="700" spc="-20" dirty="0">
                <a:latin typeface="Arial"/>
                <a:cs typeface="Arial"/>
              </a:rPr>
              <a:t>dispense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chemicals.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Colorimetric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pads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&amp;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strips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30" dirty="0">
                <a:latin typeface="Arial"/>
                <a:cs typeface="Arial"/>
              </a:rPr>
              <a:t>analyzing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pool</a:t>
            </a:r>
            <a:r>
              <a:rPr sz="700" spc="-10" dirty="0">
                <a:latin typeface="Arial"/>
                <a:cs typeface="Arial"/>
              </a:rPr>
              <a:t> chemistry.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Chemistry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stabilizing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reagents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on</a:t>
            </a:r>
            <a:r>
              <a:rPr sz="700" spc="-10" dirty="0">
                <a:latin typeface="Arial"/>
                <a:cs typeface="Arial"/>
              </a:rPr>
              <a:t> colorimetric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pads. </a:t>
            </a:r>
            <a:r>
              <a:rPr sz="700" spc="-10" dirty="0">
                <a:latin typeface="Arial"/>
                <a:cs typeface="Arial"/>
              </a:rPr>
              <a:t>Powder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dispenser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compatible </a:t>
            </a:r>
            <a:r>
              <a:rPr sz="700" spc="-20" dirty="0">
                <a:latin typeface="Arial"/>
                <a:cs typeface="Arial"/>
              </a:rPr>
              <a:t>with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clumping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powder.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Equipment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pad low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pressure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chemical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injection.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Acoustic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and </a:t>
            </a:r>
            <a:r>
              <a:rPr sz="700" spc="-20" dirty="0">
                <a:latin typeface="Arial"/>
                <a:cs typeface="Arial"/>
              </a:rPr>
              <a:t>thermal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flow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sensors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517" y="1791602"/>
            <a:ext cx="5777865" cy="0"/>
          </a:xfrm>
          <a:custGeom>
            <a:avLst/>
            <a:gdLst/>
            <a:ahLst/>
            <a:cxnLst/>
            <a:rect l="l" t="t" r="r" b="b"/>
            <a:pathLst>
              <a:path w="5777865">
                <a:moveTo>
                  <a:pt x="0" y="0"/>
                </a:moveTo>
                <a:lnTo>
                  <a:pt x="5777599" y="0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517" y="2255621"/>
            <a:ext cx="5777865" cy="0"/>
          </a:xfrm>
          <a:custGeom>
            <a:avLst/>
            <a:gdLst/>
            <a:ahLst/>
            <a:cxnLst/>
            <a:rect l="l" t="t" r="r" b="b"/>
            <a:pathLst>
              <a:path w="5777865">
                <a:moveTo>
                  <a:pt x="0" y="0"/>
                </a:moveTo>
                <a:lnTo>
                  <a:pt x="5777599" y="0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517" y="2829597"/>
            <a:ext cx="5777865" cy="0"/>
          </a:xfrm>
          <a:custGeom>
            <a:avLst/>
            <a:gdLst/>
            <a:ahLst/>
            <a:cxnLst/>
            <a:rect l="l" t="t" r="r" b="b"/>
            <a:pathLst>
              <a:path w="5777865">
                <a:moveTo>
                  <a:pt x="0" y="0"/>
                </a:moveTo>
                <a:lnTo>
                  <a:pt x="5777599" y="0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9543" y="1208192"/>
            <a:ext cx="5555615" cy="15328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$15M</a:t>
            </a:r>
            <a:r>
              <a:rPr sz="24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in</a:t>
            </a:r>
            <a:r>
              <a:rPr sz="2400" b="1" spc="-2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unique</a:t>
            </a:r>
            <a:r>
              <a:rPr sz="2400" b="1" spc="-3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multi-</a:t>
            </a:r>
            <a:r>
              <a:rPr sz="2400" b="1" spc="-25" dirty="0">
                <a:solidFill>
                  <a:srgbClr val="0097C5"/>
                </a:solidFill>
                <a:latin typeface="Arial"/>
                <a:cs typeface="Arial"/>
              </a:rPr>
              <a:t>disciplinary R&amp;D</a:t>
            </a:r>
            <a:endParaRPr sz="2400">
              <a:latin typeface="Arial"/>
              <a:cs typeface="Arial"/>
            </a:endParaRPr>
          </a:p>
          <a:p>
            <a:pPr marL="266700" indent="-254635">
              <a:lnSpc>
                <a:spcPct val="100000"/>
              </a:lnSpc>
              <a:spcBef>
                <a:spcPts val="985"/>
              </a:spcBef>
              <a:buAutoNum type="arabicPlain" startAt="3"/>
              <a:tabLst>
                <a:tab pos="267335" algn="l"/>
              </a:tabLst>
            </a:pP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granted</a:t>
            </a:r>
            <a:r>
              <a:rPr sz="24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and</a:t>
            </a:r>
            <a:r>
              <a:rPr sz="2400" b="1" spc="-3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8</a:t>
            </a:r>
            <a:r>
              <a:rPr sz="2400" b="1" spc="-2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pending</a:t>
            </a:r>
            <a:r>
              <a:rPr sz="2400" b="1" spc="-3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97C5"/>
                </a:solidFill>
                <a:latin typeface="Arial"/>
                <a:cs typeface="Arial"/>
              </a:rPr>
              <a:t>patents</a:t>
            </a:r>
            <a:endParaRPr sz="2400">
              <a:latin typeface="Arial"/>
              <a:cs typeface="Arial"/>
            </a:endParaRPr>
          </a:p>
          <a:p>
            <a:pPr marL="266700" indent="-254635">
              <a:lnSpc>
                <a:spcPct val="100000"/>
              </a:lnSpc>
              <a:spcBef>
                <a:spcPts val="1255"/>
              </a:spcBef>
              <a:buAutoNum type="arabicPlain" startAt="3"/>
              <a:tabLst>
                <a:tab pos="267335" algn="l"/>
              </a:tabLst>
            </a:pP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strategic</a:t>
            </a:r>
            <a:r>
              <a:rPr sz="2400" b="1" spc="-20" dirty="0">
                <a:solidFill>
                  <a:srgbClr val="0097C5"/>
                </a:solidFill>
                <a:latin typeface="Arial"/>
                <a:cs typeface="Arial"/>
              </a:rPr>
              <a:t> suppliers</a:t>
            </a:r>
            <a:r>
              <a:rPr sz="2400" b="1" spc="-1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allow</a:t>
            </a:r>
            <a:r>
              <a:rPr sz="2400" b="1" spc="-2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us</a:t>
            </a:r>
            <a:r>
              <a:rPr sz="2400" b="1" spc="-1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C5"/>
                </a:solidFill>
                <a:latin typeface="Arial"/>
                <a:cs typeface="Arial"/>
              </a:rPr>
              <a:t>to</a:t>
            </a:r>
            <a:r>
              <a:rPr sz="2400" b="1" spc="-2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97C5"/>
                </a:solidFill>
                <a:latin typeface="Arial"/>
                <a:cs typeface="Arial"/>
              </a:rPr>
              <a:t>scale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803"/>
            <a:ext cx="9372600" cy="4546600"/>
          </a:xfrm>
          <a:custGeom>
            <a:avLst/>
            <a:gdLst/>
            <a:ahLst/>
            <a:cxnLst/>
            <a:rect l="l" t="t" r="r" b="b"/>
            <a:pathLst>
              <a:path w="9372600" h="4546600">
                <a:moveTo>
                  <a:pt x="0" y="4546296"/>
                </a:moveTo>
                <a:lnTo>
                  <a:pt x="0" y="0"/>
                </a:lnTo>
                <a:lnTo>
                  <a:pt x="9372600" y="0"/>
                </a:lnTo>
                <a:lnTo>
                  <a:pt x="9372600" y="4546296"/>
                </a:lnTo>
                <a:lnTo>
                  <a:pt x="0" y="4546296"/>
                </a:lnTo>
                <a:close/>
              </a:path>
            </a:pathLst>
          </a:custGeom>
          <a:solidFill>
            <a:srgbClr val="273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7485">
              <a:lnSpc>
                <a:spcPct val="100000"/>
              </a:lnSpc>
              <a:spcBef>
                <a:spcPts val="100"/>
              </a:spcBef>
            </a:pPr>
            <a:r>
              <a:rPr b="0" spc="-270" dirty="0">
                <a:latin typeface="Tahoma"/>
                <a:cs typeface="Tahoma"/>
              </a:rPr>
              <a:t>Passion,</a:t>
            </a:r>
            <a:r>
              <a:rPr b="0" spc="-480" dirty="0">
                <a:latin typeface="Tahoma"/>
                <a:cs typeface="Tahoma"/>
              </a:rPr>
              <a:t> </a:t>
            </a:r>
            <a:r>
              <a:rPr b="0" spc="-305" dirty="0">
                <a:latin typeface="Tahoma"/>
                <a:cs typeface="Tahoma"/>
              </a:rPr>
              <a:t>Grit,</a:t>
            </a:r>
            <a:r>
              <a:rPr b="0" spc="-475" dirty="0">
                <a:latin typeface="Tahoma"/>
                <a:cs typeface="Tahoma"/>
              </a:rPr>
              <a:t> </a:t>
            </a:r>
            <a:r>
              <a:rPr b="0" spc="-325" dirty="0">
                <a:latin typeface="Tahoma"/>
                <a:cs typeface="Tahoma"/>
              </a:rPr>
              <a:t>Experience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6472" y="924731"/>
            <a:ext cx="2065655" cy="1024255"/>
          </a:xfrm>
          <a:prstGeom prst="rect">
            <a:avLst/>
          </a:prstGeom>
          <a:solidFill>
            <a:srgbClr val="344251"/>
          </a:solidFill>
        </p:spPr>
        <p:txBody>
          <a:bodyPr vert="horz" wrap="square" lIns="0" tIns="2095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650"/>
              </a:spcBef>
            </a:pP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SHALON</a:t>
            </a:r>
            <a:endParaRPr sz="16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5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CEO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78622" y="924731"/>
            <a:ext cx="2065655" cy="1024255"/>
          </a:xfrm>
          <a:prstGeom prst="rect">
            <a:avLst/>
          </a:prstGeom>
          <a:solidFill>
            <a:srgbClr val="344251"/>
          </a:solidFill>
        </p:spPr>
        <p:txBody>
          <a:bodyPr vert="horz" wrap="square" lIns="0" tIns="2095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65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RICHARD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FALK</a:t>
            </a:r>
            <a:endParaRPr sz="16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5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Chief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Guru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3305" y="924731"/>
            <a:ext cx="2065655" cy="1024255"/>
          </a:xfrm>
          <a:prstGeom prst="rect">
            <a:avLst/>
          </a:prstGeom>
          <a:solidFill>
            <a:srgbClr val="344251"/>
          </a:solidFill>
        </p:spPr>
        <p:txBody>
          <a:bodyPr vert="horz" wrap="square" lIns="0" tIns="2095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65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RAFI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FRIED</a:t>
            </a:r>
            <a:endParaRPr sz="16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5"/>
              </a:spcBef>
            </a:pPr>
            <a:r>
              <a:rPr sz="1200" spc="-90" dirty="0">
                <a:solidFill>
                  <a:srgbClr val="FFFFFF"/>
                </a:solidFill>
                <a:latin typeface="Arial"/>
                <a:cs typeface="Arial"/>
              </a:rPr>
              <a:t>EVP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8192" y="924731"/>
            <a:ext cx="2065655" cy="1024255"/>
          </a:xfrm>
          <a:prstGeom prst="rect">
            <a:avLst/>
          </a:prstGeom>
          <a:solidFill>
            <a:srgbClr val="344251"/>
          </a:solidFill>
        </p:spPr>
        <p:txBody>
          <a:bodyPr vert="horz" wrap="square" lIns="0" tIns="20955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65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ANDRE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ATEMASOV</a:t>
            </a:r>
            <a:endParaRPr sz="16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15"/>
              </a:spcBef>
            </a:pP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VP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2717" y="1224119"/>
            <a:ext cx="6624955" cy="2916555"/>
            <a:chOff x="312717" y="1224119"/>
            <a:chExt cx="6624955" cy="2916555"/>
          </a:xfrm>
        </p:grpSpPr>
        <p:sp>
          <p:nvSpPr>
            <p:cNvPr id="9" name="object 9"/>
            <p:cNvSpPr/>
            <p:nvPr/>
          </p:nvSpPr>
          <p:spPr>
            <a:xfrm>
              <a:off x="319067" y="1224121"/>
              <a:ext cx="0" cy="2623185"/>
            </a:xfrm>
            <a:custGeom>
              <a:avLst/>
              <a:gdLst/>
              <a:ahLst/>
              <a:cxnLst/>
              <a:rect l="l" t="t" r="r" b="b"/>
              <a:pathLst>
                <a:path h="2623185">
                  <a:moveTo>
                    <a:pt x="0" y="0"/>
                  </a:moveTo>
                  <a:lnTo>
                    <a:pt x="1" y="2623168"/>
                  </a:lnTo>
                </a:path>
              </a:pathLst>
            </a:custGeom>
            <a:ln w="12700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565" y="1224119"/>
              <a:ext cx="0" cy="2916555"/>
            </a:xfrm>
            <a:custGeom>
              <a:avLst/>
              <a:gdLst/>
              <a:ahLst/>
              <a:cxnLst/>
              <a:rect l="l" t="t" r="r" b="b"/>
              <a:pathLst>
                <a:path h="2916554">
                  <a:moveTo>
                    <a:pt x="0" y="0"/>
                  </a:moveTo>
                  <a:lnTo>
                    <a:pt x="1" y="2916463"/>
                  </a:lnTo>
                </a:path>
              </a:pathLst>
            </a:custGeom>
            <a:ln w="12700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5583" y="1224121"/>
              <a:ext cx="0" cy="2623185"/>
            </a:xfrm>
            <a:custGeom>
              <a:avLst/>
              <a:gdLst/>
              <a:ahLst/>
              <a:cxnLst/>
              <a:rect l="l" t="t" r="r" b="b"/>
              <a:pathLst>
                <a:path h="2623185">
                  <a:moveTo>
                    <a:pt x="0" y="0"/>
                  </a:moveTo>
                  <a:lnTo>
                    <a:pt x="1" y="2623168"/>
                  </a:lnTo>
                </a:path>
              </a:pathLst>
            </a:custGeom>
            <a:ln w="12700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1244" y="1224119"/>
              <a:ext cx="0" cy="2916555"/>
            </a:xfrm>
            <a:custGeom>
              <a:avLst/>
              <a:gdLst/>
              <a:ahLst/>
              <a:cxnLst/>
              <a:rect l="l" t="t" r="r" b="b"/>
              <a:pathLst>
                <a:path h="2916554">
                  <a:moveTo>
                    <a:pt x="0" y="0"/>
                  </a:moveTo>
                  <a:lnTo>
                    <a:pt x="1" y="2916463"/>
                  </a:lnTo>
                </a:path>
              </a:pathLst>
            </a:custGeom>
            <a:ln w="12700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5212" y="2015067"/>
            <a:ext cx="1800860" cy="1530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exits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exceeding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99600"/>
              </a:lnSpc>
              <a:spcBef>
                <a:spcPts val="1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$100M.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Inventor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50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patents.</a:t>
            </a:r>
            <a:r>
              <a:rPr sz="11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life science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companies: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Synteni,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AirXpanders,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Neosil,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Theracaine,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Osteogenix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consumer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facing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ThinOPTICS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Dreamade.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212" y="3691467"/>
            <a:ext cx="1801495" cy="870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decades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startup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multidisciplinary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launch experience.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6932" y="2015067"/>
            <a:ext cx="1622425" cy="870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Ran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startup brands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large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corporate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marketing departments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Williams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Sonoma,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Rodin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Fields,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Vintage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Wine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Estates.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6932" y="3022600"/>
            <a:ext cx="1535430" cy="5232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500"/>
              </a:lnSpc>
              <a:spcBef>
                <a:spcPts val="120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Specializing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digital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customer retention.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6932" y="3691467"/>
            <a:ext cx="1666239" cy="362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20+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multi-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marketing.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16" y="4986867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2045" y="2015067"/>
            <a:ext cx="1790064" cy="1200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PhD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Electrical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Engineering.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25+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driving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volume mass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production.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Managed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startups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large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public companies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2045" y="3342640"/>
            <a:ext cx="1868170" cy="10414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8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exits:</a:t>
            </a:r>
            <a:r>
              <a:rPr sz="11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Passif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(acquired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Apple),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(acquired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Silicon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Labs),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Atmel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(acquired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Microchip),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Silicon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Labs,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DSP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(IPO).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7363" y="2015067"/>
            <a:ext cx="1751330" cy="362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spa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water chemistry.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57363" y="2504440"/>
            <a:ext cx="1818639" cy="542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65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contributor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“Trouble-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Pool”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forum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3M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visitors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year.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7363" y="3183467"/>
            <a:ext cx="1611630" cy="362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30+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years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projects.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8125" y="4474633"/>
            <a:ext cx="6047105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Advisers: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20"/>
              </a:lnSpc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ROBERT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BAIRD</a:t>
            </a:r>
            <a:r>
              <a:rPr sz="1200" b="1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Sigura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Water CEO,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chemical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purveyor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20"/>
              </a:lnSpc>
              <a:spcBef>
                <a:spcPts val="90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LARRY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BLOOM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former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CEO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BioLab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chemicals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CoB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National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Spa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Institute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2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GIACOMO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MARINI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former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COO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Logitech,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CEO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Neato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Robotics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sweepers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803"/>
            <a:ext cx="9372600" cy="4546600"/>
          </a:xfrm>
          <a:custGeom>
            <a:avLst/>
            <a:gdLst/>
            <a:ahLst/>
            <a:cxnLst/>
            <a:rect l="l" t="t" r="r" b="b"/>
            <a:pathLst>
              <a:path w="9372600" h="4546600">
                <a:moveTo>
                  <a:pt x="0" y="4546296"/>
                </a:moveTo>
                <a:lnTo>
                  <a:pt x="0" y="0"/>
                </a:lnTo>
                <a:lnTo>
                  <a:pt x="9372600" y="0"/>
                </a:lnTo>
                <a:lnTo>
                  <a:pt x="9372600" y="4546296"/>
                </a:lnTo>
                <a:lnTo>
                  <a:pt x="0" y="4546296"/>
                </a:lnTo>
                <a:close/>
              </a:path>
            </a:pathLst>
          </a:custGeom>
          <a:solidFill>
            <a:srgbClr val="273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4400" b="0" spc="-350" dirty="0">
                <a:latin typeface="Tahoma"/>
                <a:cs typeface="Tahoma"/>
              </a:rPr>
              <a:t>Revenue</a:t>
            </a:r>
            <a:r>
              <a:rPr sz="4400" b="0" spc="-450" dirty="0">
                <a:latin typeface="Tahoma"/>
                <a:cs typeface="Tahoma"/>
              </a:rPr>
              <a:t> </a:t>
            </a:r>
            <a:r>
              <a:rPr sz="4400" b="0" spc="-280" dirty="0">
                <a:latin typeface="Tahoma"/>
                <a:cs typeface="Tahoma"/>
              </a:rPr>
              <a:t>stage</a:t>
            </a:r>
            <a:r>
              <a:rPr sz="4400" b="0" spc="-445" dirty="0">
                <a:latin typeface="Tahoma"/>
                <a:cs typeface="Tahoma"/>
              </a:rPr>
              <a:t> </a:t>
            </a:r>
            <a:r>
              <a:rPr sz="4400" b="0" spc="-200" dirty="0">
                <a:latin typeface="Tahoma"/>
                <a:cs typeface="Tahoma"/>
              </a:rPr>
              <a:t>with</a:t>
            </a:r>
            <a:r>
              <a:rPr sz="4400" b="0" spc="-440" dirty="0">
                <a:latin typeface="Tahoma"/>
                <a:cs typeface="Tahoma"/>
              </a:rPr>
              <a:t> </a:t>
            </a:r>
            <a:r>
              <a:rPr sz="4400" b="0" spc="-200" dirty="0">
                <a:latin typeface="Tahoma"/>
                <a:cs typeface="Tahoma"/>
              </a:rPr>
              <a:t>clear</a:t>
            </a:r>
            <a:r>
              <a:rPr sz="4400" b="0" spc="-450" dirty="0">
                <a:latin typeface="Tahoma"/>
                <a:cs typeface="Tahoma"/>
              </a:rPr>
              <a:t> </a:t>
            </a:r>
            <a:r>
              <a:rPr sz="4400" b="0" spc="-315" dirty="0">
                <a:latin typeface="Tahoma"/>
                <a:cs typeface="Tahoma"/>
              </a:rPr>
              <a:t>path</a:t>
            </a:r>
            <a:r>
              <a:rPr sz="4400" b="0" spc="-445" dirty="0">
                <a:latin typeface="Tahoma"/>
                <a:cs typeface="Tahoma"/>
              </a:rPr>
              <a:t> </a:t>
            </a:r>
            <a:r>
              <a:rPr sz="4400" b="0" spc="-265" dirty="0">
                <a:latin typeface="Tahoma"/>
                <a:cs typeface="Tahoma"/>
              </a:rPr>
              <a:t>to</a:t>
            </a:r>
            <a:r>
              <a:rPr sz="4400" b="0" spc="-445" dirty="0">
                <a:latin typeface="Tahoma"/>
                <a:cs typeface="Tahoma"/>
              </a:rPr>
              <a:t> </a:t>
            </a:r>
            <a:r>
              <a:rPr sz="4400" b="0" spc="-325" dirty="0">
                <a:latin typeface="Tahoma"/>
                <a:cs typeface="Tahoma"/>
              </a:rPr>
              <a:t>growth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886" y="1156827"/>
            <a:ext cx="2326640" cy="1577340"/>
          </a:xfrm>
          <a:custGeom>
            <a:avLst/>
            <a:gdLst/>
            <a:ahLst/>
            <a:cxnLst/>
            <a:rect l="l" t="t" r="r" b="b"/>
            <a:pathLst>
              <a:path w="2326640" h="1577339">
                <a:moveTo>
                  <a:pt x="0" y="394335"/>
                </a:moveTo>
                <a:lnTo>
                  <a:pt x="2326245" y="394335"/>
                </a:lnTo>
              </a:path>
              <a:path w="2326640" h="1577339">
                <a:moveTo>
                  <a:pt x="0" y="788670"/>
                </a:moveTo>
                <a:lnTo>
                  <a:pt x="2326245" y="788670"/>
                </a:lnTo>
              </a:path>
              <a:path w="2326640" h="1577339">
                <a:moveTo>
                  <a:pt x="0" y="1183005"/>
                </a:moveTo>
                <a:lnTo>
                  <a:pt x="2326245" y="1183005"/>
                </a:lnTo>
              </a:path>
              <a:path w="2326640" h="1577339">
                <a:moveTo>
                  <a:pt x="0" y="1577340"/>
                </a:moveTo>
                <a:lnTo>
                  <a:pt x="2326245" y="1577340"/>
                </a:lnTo>
              </a:path>
              <a:path w="2326640" h="1577339">
                <a:moveTo>
                  <a:pt x="0" y="0"/>
                </a:moveTo>
                <a:lnTo>
                  <a:pt x="2326245" y="0"/>
                </a:lnTo>
              </a:path>
            </a:pathLst>
          </a:custGeom>
          <a:ln w="12700">
            <a:solidFill>
              <a:srgbClr val="5F73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7417" y="1240366"/>
            <a:ext cx="1315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216,000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417" y="1638300"/>
            <a:ext cx="1531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$106M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revenues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417" y="2027767"/>
            <a:ext cx="1870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$55M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recurring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ARR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417" y="2425700"/>
            <a:ext cx="1788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58%</a:t>
            </a:r>
            <a:r>
              <a:rPr sz="16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gross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margins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417" y="2815167"/>
            <a:ext cx="1142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$17M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EBITA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9732" y="3086100"/>
            <a:ext cx="1152525" cy="7283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55600"/>
              </a:lnSpc>
              <a:spcBef>
                <a:spcPts val="30"/>
              </a:spcBef>
            </a:pPr>
            <a:r>
              <a:rPr sz="1000" dirty="0">
                <a:solidFill>
                  <a:srgbClr val="8AA1B3"/>
                </a:solidFill>
                <a:latin typeface="Arial"/>
                <a:cs typeface="Arial"/>
              </a:rPr>
              <a:t>Initial</a:t>
            </a:r>
            <a:r>
              <a:rPr sz="1000" spc="25" dirty="0">
                <a:solidFill>
                  <a:srgbClr val="8AA1B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AA1B3"/>
                </a:solidFill>
                <a:latin typeface="Arial"/>
                <a:cs typeface="Arial"/>
              </a:rPr>
              <a:t>revenues </a:t>
            </a:r>
            <a:r>
              <a:rPr sz="1000" dirty="0">
                <a:solidFill>
                  <a:srgbClr val="8AA1B3"/>
                </a:solidFill>
                <a:latin typeface="Arial"/>
                <a:cs typeface="Arial"/>
              </a:rPr>
              <a:t>Recurring</a:t>
            </a:r>
            <a:r>
              <a:rPr sz="1000" spc="50" dirty="0">
                <a:solidFill>
                  <a:srgbClr val="8AA1B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AA1B3"/>
                </a:solidFill>
                <a:latin typeface="Arial"/>
                <a:cs typeface="Arial"/>
              </a:rPr>
              <a:t>revenues EBITA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3313" y="1013966"/>
            <a:ext cx="4393565" cy="3131185"/>
            <a:chOff x="3643313" y="1013966"/>
            <a:chExt cx="4393565" cy="3131185"/>
          </a:xfrm>
        </p:grpSpPr>
        <p:sp>
          <p:nvSpPr>
            <p:cNvPr id="12" name="object 12"/>
            <p:cNvSpPr/>
            <p:nvPr/>
          </p:nvSpPr>
          <p:spPr>
            <a:xfrm>
              <a:off x="7661600" y="3391308"/>
              <a:ext cx="375285" cy="158750"/>
            </a:xfrm>
            <a:custGeom>
              <a:avLst/>
              <a:gdLst/>
              <a:ahLst/>
              <a:cxnLst/>
              <a:rect l="l" t="t" r="r" b="b"/>
              <a:pathLst>
                <a:path w="375284" h="158750">
                  <a:moveTo>
                    <a:pt x="374903" y="0"/>
                  </a:moveTo>
                  <a:lnTo>
                    <a:pt x="0" y="0"/>
                  </a:lnTo>
                  <a:lnTo>
                    <a:pt x="0" y="158598"/>
                  </a:lnTo>
                  <a:lnTo>
                    <a:pt x="374903" y="158598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D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600" y="3155157"/>
              <a:ext cx="375285" cy="158750"/>
            </a:xfrm>
            <a:custGeom>
              <a:avLst/>
              <a:gdLst/>
              <a:ahLst/>
              <a:cxnLst/>
              <a:rect l="l" t="t" r="r" b="b"/>
              <a:pathLst>
                <a:path w="375284" h="158750">
                  <a:moveTo>
                    <a:pt x="374903" y="0"/>
                  </a:moveTo>
                  <a:lnTo>
                    <a:pt x="0" y="0"/>
                  </a:lnTo>
                  <a:lnTo>
                    <a:pt x="0" y="158598"/>
                  </a:lnTo>
                  <a:lnTo>
                    <a:pt x="374903" y="158598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128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598" y="3637931"/>
              <a:ext cx="368300" cy="78740"/>
            </a:xfrm>
            <a:custGeom>
              <a:avLst/>
              <a:gdLst/>
              <a:ahLst/>
              <a:cxnLst/>
              <a:rect l="l" t="t" r="r" b="b"/>
              <a:pathLst>
                <a:path w="368300" h="78739">
                  <a:moveTo>
                    <a:pt x="0" y="78403"/>
                  </a:moveTo>
                  <a:lnTo>
                    <a:pt x="367706" y="78403"/>
                  </a:lnTo>
                  <a:lnTo>
                    <a:pt x="367706" y="0"/>
                  </a:lnTo>
                  <a:lnTo>
                    <a:pt x="0" y="0"/>
                  </a:lnTo>
                  <a:lnTo>
                    <a:pt x="0" y="78403"/>
                  </a:lnTo>
                  <a:close/>
                </a:path>
              </a:pathLst>
            </a:custGeom>
            <a:solidFill>
              <a:srgbClr val="7CC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1598" y="3716334"/>
              <a:ext cx="368300" cy="85090"/>
            </a:xfrm>
            <a:custGeom>
              <a:avLst/>
              <a:gdLst/>
              <a:ahLst/>
              <a:cxnLst/>
              <a:rect l="l" t="t" r="r" b="b"/>
              <a:pathLst>
                <a:path w="368300" h="85089">
                  <a:moveTo>
                    <a:pt x="367706" y="0"/>
                  </a:moveTo>
                  <a:lnTo>
                    <a:pt x="0" y="0"/>
                  </a:lnTo>
                  <a:lnTo>
                    <a:pt x="0" y="84613"/>
                  </a:lnTo>
                  <a:lnTo>
                    <a:pt x="367706" y="84613"/>
                  </a:lnTo>
                  <a:lnTo>
                    <a:pt x="367706" y="0"/>
                  </a:lnTo>
                  <a:close/>
                </a:path>
              </a:pathLst>
            </a:custGeom>
            <a:solidFill>
              <a:srgbClr val="D547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3313" y="1096268"/>
              <a:ext cx="3700779" cy="2063114"/>
            </a:xfrm>
            <a:custGeom>
              <a:avLst/>
              <a:gdLst/>
              <a:ahLst/>
              <a:cxnLst/>
              <a:rect l="l" t="t" r="r" b="b"/>
              <a:pathLst>
                <a:path w="3700779" h="2063114">
                  <a:moveTo>
                    <a:pt x="0" y="0"/>
                  </a:moveTo>
                  <a:lnTo>
                    <a:pt x="3113956" y="0"/>
                  </a:lnTo>
                </a:path>
                <a:path w="3700779" h="2063114">
                  <a:moveTo>
                    <a:pt x="3488860" y="0"/>
                  </a:moveTo>
                  <a:lnTo>
                    <a:pt x="3700368" y="0"/>
                  </a:lnTo>
                </a:path>
                <a:path w="3700779" h="2063114">
                  <a:moveTo>
                    <a:pt x="0" y="681836"/>
                  </a:moveTo>
                  <a:lnTo>
                    <a:pt x="3113956" y="681836"/>
                  </a:lnTo>
                </a:path>
                <a:path w="3700779" h="2063114">
                  <a:moveTo>
                    <a:pt x="3488860" y="681836"/>
                  </a:moveTo>
                  <a:lnTo>
                    <a:pt x="3700368" y="681836"/>
                  </a:lnTo>
                </a:path>
                <a:path w="3700779" h="2063114">
                  <a:moveTo>
                    <a:pt x="0" y="1372210"/>
                  </a:moveTo>
                  <a:lnTo>
                    <a:pt x="2146106" y="1372210"/>
                  </a:lnTo>
                </a:path>
                <a:path w="3700779" h="2063114">
                  <a:moveTo>
                    <a:pt x="2535787" y="1372210"/>
                  </a:moveTo>
                  <a:lnTo>
                    <a:pt x="3113956" y="1372210"/>
                  </a:lnTo>
                </a:path>
                <a:path w="3700779" h="2063114">
                  <a:moveTo>
                    <a:pt x="3488860" y="1372210"/>
                  </a:moveTo>
                  <a:lnTo>
                    <a:pt x="3700368" y="1372210"/>
                  </a:lnTo>
                </a:path>
                <a:path w="3700779" h="2063114">
                  <a:moveTo>
                    <a:pt x="0" y="2062582"/>
                  </a:moveTo>
                  <a:lnTo>
                    <a:pt x="1216781" y="2062582"/>
                  </a:lnTo>
                </a:path>
                <a:path w="3700779" h="2063114">
                  <a:moveTo>
                    <a:pt x="1591684" y="2062582"/>
                  </a:moveTo>
                  <a:lnTo>
                    <a:pt x="2143352" y="2062582"/>
                  </a:lnTo>
                </a:path>
                <a:path w="3700779" h="2063114">
                  <a:moveTo>
                    <a:pt x="2538542" y="2062582"/>
                  </a:moveTo>
                  <a:lnTo>
                    <a:pt x="3113956" y="2062582"/>
                  </a:lnTo>
                </a:path>
                <a:path w="3700779" h="2063114">
                  <a:moveTo>
                    <a:pt x="3488860" y="2062582"/>
                  </a:moveTo>
                  <a:lnTo>
                    <a:pt x="3700368" y="2062582"/>
                  </a:lnTo>
                </a:path>
              </a:pathLst>
            </a:custGeom>
            <a:ln w="12701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19918" y="3853230"/>
              <a:ext cx="1315720" cy="292100"/>
            </a:xfrm>
            <a:custGeom>
              <a:avLst/>
              <a:gdLst/>
              <a:ahLst/>
              <a:cxnLst/>
              <a:rect l="l" t="t" r="r" b="b"/>
              <a:pathLst>
                <a:path w="1315720" h="292100">
                  <a:moveTo>
                    <a:pt x="363740" y="0"/>
                  </a:moveTo>
                  <a:lnTo>
                    <a:pt x="0" y="0"/>
                  </a:lnTo>
                  <a:lnTo>
                    <a:pt x="0" y="291795"/>
                  </a:lnTo>
                  <a:lnTo>
                    <a:pt x="363740" y="291795"/>
                  </a:lnTo>
                  <a:lnTo>
                    <a:pt x="363740" y="0"/>
                  </a:lnTo>
                  <a:close/>
                </a:path>
                <a:path w="1315720" h="292100">
                  <a:moveTo>
                    <a:pt x="1315567" y="0"/>
                  </a:moveTo>
                  <a:lnTo>
                    <a:pt x="951826" y="0"/>
                  </a:lnTo>
                  <a:lnTo>
                    <a:pt x="951826" y="194627"/>
                  </a:lnTo>
                  <a:lnTo>
                    <a:pt x="1315567" y="194627"/>
                  </a:lnTo>
                  <a:lnTo>
                    <a:pt x="1315567" y="0"/>
                  </a:lnTo>
                  <a:close/>
                </a:path>
              </a:pathLst>
            </a:custGeom>
            <a:solidFill>
              <a:srgbClr val="D547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08168" y="3766229"/>
              <a:ext cx="375285" cy="74930"/>
            </a:xfrm>
            <a:custGeom>
              <a:avLst/>
              <a:gdLst/>
              <a:ahLst/>
              <a:cxnLst/>
              <a:rect l="l" t="t" r="r" b="b"/>
              <a:pathLst>
                <a:path w="375285" h="74929">
                  <a:moveTo>
                    <a:pt x="0" y="74775"/>
                  </a:moveTo>
                  <a:lnTo>
                    <a:pt x="374903" y="74775"/>
                  </a:lnTo>
                  <a:lnTo>
                    <a:pt x="374903" y="0"/>
                  </a:lnTo>
                  <a:lnTo>
                    <a:pt x="0" y="0"/>
                  </a:lnTo>
                  <a:lnTo>
                    <a:pt x="0" y="74775"/>
                  </a:lnTo>
                  <a:close/>
                </a:path>
              </a:pathLst>
            </a:custGeom>
            <a:solidFill>
              <a:srgbClr val="0D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08168" y="3631206"/>
              <a:ext cx="375285" cy="135255"/>
            </a:xfrm>
            <a:custGeom>
              <a:avLst/>
              <a:gdLst/>
              <a:ahLst/>
              <a:cxnLst/>
              <a:rect l="l" t="t" r="r" b="b"/>
              <a:pathLst>
                <a:path w="375285" h="135254">
                  <a:moveTo>
                    <a:pt x="374903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374903" y="135022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128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9198" y="3537648"/>
              <a:ext cx="377190" cy="302260"/>
            </a:xfrm>
            <a:custGeom>
              <a:avLst/>
              <a:gdLst/>
              <a:ahLst/>
              <a:cxnLst/>
              <a:rect l="l" t="t" r="r" b="b"/>
              <a:pathLst>
                <a:path w="377189" h="302260">
                  <a:moveTo>
                    <a:pt x="376697" y="0"/>
                  </a:moveTo>
                  <a:lnTo>
                    <a:pt x="0" y="0"/>
                  </a:lnTo>
                  <a:lnTo>
                    <a:pt x="0" y="302210"/>
                  </a:lnTo>
                  <a:lnTo>
                    <a:pt x="376697" y="302210"/>
                  </a:lnTo>
                  <a:lnTo>
                    <a:pt x="376697" y="0"/>
                  </a:lnTo>
                  <a:close/>
                </a:path>
              </a:pathLst>
            </a:custGeom>
            <a:solidFill>
              <a:srgbClr val="0D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60095" y="3026738"/>
              <a:ext cx="375285" cy="511175"/>
            </a:xfrm>
            <a:custGeom>
              <a:avLst/>
              <a:gdLst/>
              <a:ahLst/>
              <a:cxnLst/>
              <a:rect l="l" t="t" r="r" b="b"/>
              <a:pathLst>
                <a:path w="375285" h="511175">
                  <a:moveTo>
                    <a:pt x="374902" y="0"/>
                  </a:moveTo>
                  <a:lnTo>
                    <a:pt x="0" y="0"/>
                  </a:lnTo>
                  <a:lnTo>
                    <a:pt x="0" y="510909"/>
                  </a:lnTo>
                  <a:lnTo>
                    <a:pt x="374902" y="510909"/>
                  </a:lnTo>
                  <a:lnTo>
                    <a:pt x="374902" y="0"/>
                  </a:lnTo>
                  <a:close/>
                </a:path>
              </a:pathLst>
            </a:custGeom>
            <a:solidFill>
              <a:srgbClr val="128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6665" y="3010277"/>
              <a:ext cx="395605" cy="831215"/>
            </a:xfrm>
            <a:custGeom>
              <a:avLst/>
              <a:gdLst/>
              <a:ahLst/>
              <a:cxnLst/>
              <a:rect l="l" t="t" r="r" b="b"/>
              <a:pathLst>
                <a:path w="395604" h="831214">
                  <a:moveTo>
                    <a:pt x="0" y="830920"/>
                  </a:moveTo>
                  <a:lnTo>
                    <a:pt x="395189" y="830920"/>
                  </a:lnTo>
                  <a:lnTo>
                    <a:pt x="395189" y="0"/>
                  </a:lnTo>
                  <a:lnTo>
                    <a:pt x="0" y="0"/>
                  </a:lnTo>
                  <a:lnTo>
                    <a:pt x="0" y="830920"/>
                  </a:lnTo>
                  <a:close/>
                </a:path>
              </a:pathLst>
            </a:custGeom>
            <a:solidFill>
              <a:srgbClr val="0D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89420" y="2272916"/>
              <a:ext cx="389890" cy="737870"/>
            </a:xfrm>
            <a:custGeom>
              <a:avLst/>
              <a:gdLst/>
              <a:ahLst/>
              <a:cxnLst/>
              <a:rect l="l" t="t" r="r" b="b"/>
              <a:pathLst>
                <a:path w="389889" h="737869">
                  <a:moveTo>
                    <a:pt x="389680" y="0"/>
                  </a:moveTo>
                  <a:lnTo>
                    <a:pt x="0" y="0"/>
                  </a:lnTo>
                  <a:lnTo>
                    <a:pt x="0" y="737360"/>
                  </a:lnTo>
                  <a:lnTo>
                    <a:pt x="389680" y="737360"/>
                  </a:lnTo>
                  <a:lnTo>
                    <a:pt x="389680" y="0"/>
                  </a:lnTo>
                  <a:close/>
                </a:path>
              </a:pathLst>
            </a:custGeom>
            <a:solidFill>
              <a:srgbClr val="128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57269" y="2364280"/>
              <a:ext cx="375285" cy="1474470"/>
            </a:xfrm>
            <a:custGeom>
              <a:avLst/>
              <a:gdLst/>
              <a:ahLst/>
              <a:cxnLst/>
              <a:rect l="l" t="t" r="r" b="b"/>
              <a:pathLst>
                <a:path w="375284" h="1474470">
                  <a:moveTo>
                    <a:pt x="0" y="1474449"/>
                  </a:moveTo>
                  <a:lnTo>
                    <a:pt x="374903" y="1474449"/>
                  </a:lnTo>
                  <a:lnTo>
                    <a:pt x="374903" y="0"/>
                  </a:lnTo>
                  <a:lnTo>
                    <a:pt x="0" y="0"/>
                  </a:lnTo>
                  <a:lnTo>
                    <a:pt x="0" y="1474449"/>
                  </a:lnTo>
                  <a:close/>
                </a:path>
              </a:pathLst>
            </a:custGeom>
            <a:solidFill>
              <a:srgbClr val="0D5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57269" y="1013966"/>
              <a:ext cx="375285" cy="1350645"/>
            </a:xfrm>
            <a:custGeom>
              <a:avLst/>
              <a:gdLst/>
              <a:ahLst/>
              <a:cxnLst/>
              <a:rect l="l" t="t" r="r" b="b"/>
              <a:pathLst>
                <a:path w="375284" h="1350645">
                  <a:moveTo>
                    <a:pt x="374903" y="0"/>
                  </a:moveTo>
                  <a:lnTo>
                    <a:pt x="0" y="0"/>
                  </a:lnTo>
                  <a:lnTo>
                    <a:pt x="0" y="1350313"/>
                  </a:lnTo>
                  <a:lnTo>
                    <a:pt x="374903" y="135031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128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55170" y="3333786"/>
              <a:ext cx="375285" cy="505459"/>
            </a:xfrm>
            <a:custGeom>
              <a:avLst/>
              <a:gdLst/>
              <a:ahLst/>
              <a:cxnLst/>
              <a:rect l="l" t="t" r="r" b="b"/>
              <a:pathLst>
                <a:path w="375284" h="505460">
                  <a:moveTo>
                    <a:pt x="374903" y="0"/>
                  </a:moveTo>
                  <a:lnTo>
                    <a:pt x="0" y="0"/>
                  </a:lnTo>
                  <a:lnTo>
                    <a:pt x="0" y="504945"/>
                  </a:lnTo>
                  <a:lnTo>
                    <a:pt x="374903" y="504945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7CC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3313" y="3847542"/>
              <a:ext cx="4251325" cy="0"/>
            </a:xfrm>
            <a:custGeom>
              <a:avLst/>
              <a:gdLst/>
              <a:ahLst/>
              <a:cxnLst/>
              <a:rect l="l" t="t" r="r" b="b"/>
              <a:pathLst>
                <a:path w="4251325">
                  <a:moveTo>
                    <a:pt x="0" y="0"/>
                  </a:moveTo>
                  <a:lnTo>
                    <a:pt x="4250762" y="1"/>
                  </a:lnTo>
                </a:path>
              </a:pathLst>
            </a:custGeom>
            <a:ln w="12700">
              <a:solidFill>
                <a:srgbClr val="3442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2436" y="3614799"/>
              <a:ext cx="375285" cy="224154"/>
            </a:xfrm>
            <a:custGeom>
              <a:avLst/>
              <a:gdLst/>
              <a:ahLst/>
              <a:cxnLst/>
              <a:rect l="l" t="t" r="r" b="b"/>
              <a:pathLst>
                <a:path w="375285" h="224154">
                  <a:moveTo>
                    <a:pt x="374904" y="0"/>
                  </a:moveTo>
                  <a:lnTo>
                    <a:pt x="0" y="0"/>
                  </a:lnTo>
                  <a:lnTo>
                    <a:pt x="0" y="223932"/>
                  </a:lnTo>
                  <a:lnTo>
                    <a:pt x="374904" y="223932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7CC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89216" y="4986867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1808" y="3052233"/>
            <a:ext cx="4102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AA1B3"/>
                </a:solidFill>
                <a:latin typeface="Arial"/>
                <a:cs typeface="Arial"/>
              </a:rPr>
              <a:t>$25M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92195" y="2374900"/>
            <a:ext cx="4102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AA1B3"/>
                </a:solidFill>
                <a:latin typeface="Arial"/>
                <a:cs typeface="Arial"/>
              </a:rPr>
              <a:t>$50M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91490" y="1672167"/>
            <a:ext cx="4102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AA1B3"/>
                </a:solidFill>
                <a:latin typeface="Arial"/>
                <a:cs typeface="Arial"/>
              </a:rPr>
              <a:t>$75M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08242" y="994833"/>
            <a:ext cx="494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AA1B3"/>
                </a:solidFill>
                <a:latin typeface="Arial"/>
                <a:cs typeface="Arial"/>
              </a:rPr>
              <a:t>$100M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76992" y="4119033"/>
            <a:ext cx="4197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48035" y="4119033"/>
            <a:ext cx="4197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9065" y="4457700"/>
            <a:ext cx="727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AA1B3"/>
                </a:solidFill>
                <a:latin typeface="Arial"/>
                <a:cs typeface="Arial"/>
              </a:rPr>
              <a:t>Pools</a:t>
            </a:r>
            <a:r>
              <a:rPr sz="1600" spc="-10" dirty="0">
                <a:solidFill>
                  <a:srgbClr val="8AA1B3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8AA1B3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79340" y="4796367"/>
            <a:ext cx="1067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AA1B3"/>
                </a:solidFill>
                <a:latin typeface="Arial"/>
                <a:cs typeface="Arial"/>
              </a:rPr>
              <a:t>Penetration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1911" y="4332392"/>
            <a:ext cx="448945" cy="70294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spc="-25" dirty="0">
                <a:solidFill>
                  <a:srgbClr val="8AA1B3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1400" spc="-20" dirty="0">
                <a:solidFill>
                  <a:srgbClr val="8AA1B3"/>
                </a:solidFill>
                <a:latin typeface="Arial"/>
                <a:cs typeface="Arial"/>
              </a:rPr>
              <a:t>0.3%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32955" y="4332392"/>
            <a:ext cx="448945" cy="70294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400" spc="-25" dirty="0">
                <a:solidFill>
                  <a:srgbClr val="8AA1B3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1400" spc="-20" dirty="0">
                <a:solidFill>
                  <a:srgbClr val="8AA1B3"/>
                </a:solidFill>
                <a:latin typeface="Arial"/>
                <a:cs typeface="Arial"/>
              </a:rPr>
              <a:t>1.1%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83769" y="3993725"/>
            <a:ext cx="448945" cy="10414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8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14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985"/>
              </a:spcBef>
            </a:pPr>
            <a:r>
              <a:rPr sz="1400" spc="-25" dirty="0">
                <a:solidFill>
                  <a:srgbClr val="8AA1B3"/>
                </a:solidFill>
                <a:latin typeface="Arial"/>
                <a:cs typeface="Arial"/>
              </a:rPr>
              <a:t>124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400" spc="-20" dirty="0">
                <a:solidFill>
                  <a:srgbClr val="8AA1B3"/>
                </a:solidFill>
                <a:latin typeface="Arial"/>
                <a:cs typeface="Arial"/>
              </a:rPr>
              <a:t>2.3%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50767" y="3993725"/>
            <a:ext cx="448945" cy="10414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8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2024</a:t>
            </a:r>
            <a:endParaRPr sz="14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985"/>
              </a:spcBef>
            </a:pPr>
            <a:r>
              <a:rPr sz="1400" spc="-25" dirty="0">
                <a:solidFill>
                  <a:srgbClr val="8AA1B3"/>
                </a:solidFill>
                <a:latin typeface="Arial"/>
                <a:cs typeface="Arial"/>
              </a:rPr>
              <a:t>216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400" spc="-20" dirty="0">
                <a:solidFill>
                  <a:srgbClr val="8AA1B3"/>
                </a:solidFill>
                <a:latin typeface="Arial"/>
                <a:cs typeface="Arial"/>
              </a:rPr>
              <a:t>4.0%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72100"/>
            <a:chOff x="0" y="0"/>
            <a:chExt cx="9372600" cy="537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9734"/>
              <a:ext cx="9372600" cy="45381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72600" cy="5372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4122" y="1299633"/>
            <a:ext cx="5013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50" dirty="0">
                <a:latin typeface="Tahoma"/>
                <a:cs typeface="Tahoma"/>
              </a:rPr>
              <a:t>Investment</a:t>
            </a:r>
            <a:r>
              <a:rPr sz="4400" b="0" spc="-409" dirty="0">
                <a:latin typeface="Tahoma"/>
                <a:cs typeface="Tahoma"/>
              </a:rPr>
              <a:t> </a:t>
            </a:r>
            <a:r>
              <a:rPr sz="4400" b="0" spc="-325" dirty="0">
                <a:latin typeface="Tahoma"/>
                <a:cs typeface="Tahoma"/>
              </a:rPr>
              <a:t>Opportunity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822" y="2350309"/>
            <a:ext cx="6838950" cy="2084070"/>
          </a:xfrm>
          <a:custGeom>
            <a:avLst/>
            <a:gdLst/>
            <a:ahLst/>
            <a:cxnLst/>
            <a:rect l="l" t="t" r="r" b="b"/>
            <a:pathLst>
              <a:path w="6838950" h="2084070">
                <a:moveTo>
                  <a:pt x="0" y="694580"/>
                </a:moveTo>
                <a:lnTo>
                  <a:pt x="6838486" y="694580"/>
                </a:lnTo>
              </a:path>
              <a:path w="6838950" h="2084070">
                <a:moveTo>
                  <a:pt x="0" y="1389160"/>
                </a:moveTo>
                <a:lnTo>
                  <a:pt x="6838486" y="1389160"/>
                </a:lnTo>
              </a:path>
              <a:path w="6838950" h="2084070">
                <a:moveTo>
                  <a:pt x="0" y="2083740"/>
                </a:moveTo>
                <a:lnTo>
                  <a:pt x="6838486" y="2083740"/>
                </a:lnTo>
              </a:path>
              <a:path w="6838950" h="2084070">
                <a:moveTo>
                  <a:pt x="0" y="0"/>
                </a:moveTo>
                <a:lnTo>
                  <a:pt x="6838486" y="0"/>
                </a:lnTo>
              </a:path>
            </a:pathLst>
          </a:custGeom>
          <a:ln w="127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7849" y="2501900"/>
            <a:ext cx="6383020" cy="177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$10M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15M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raise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898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commercialization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SENSE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TREAT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Ventures,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Lauder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Partners,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Sigura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Water*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849" y="4902200"/>
            <a:ext cx="384365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largest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pool chemical manufacturers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world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216" y="4986867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9600" y="880534"/>
            <a:ext cx="2413000" cy="44873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72600" cy="53678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233" y="325966"/>
            <a:ext cx="4730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70" dirty="0">
                <a:latin typeface="Tahoma"/>
                <a:cs typeface="Tahoma"/>
              </a:rPr>
              <a:t>Why</a:t>
            </a:r>
            <a:r>
              <a:rPr b="0" spc="-470" dirty="0">
                <a:latin typeface="Tahoma"/>
                <a:cs typeface="Tahoma"/>
              </a:rPr>
              <a:t> </a:t>
            </a:r>
            <a:r>
              <a:rPr b="0" spc="-250" dirty="0">
                <a:latin typeface="Tahoma"/>
                <a:cs typeface="Tahoma"/>
              </a:rPr>
              <a:t>invest</a:t>
            </a:r>
            <a:r>
              <a:rPr b="0" spc="-459" dirty="0">
                <a:latin typeface="Tahoma"/>
                <a:cs typeface="Tahoma"/>
              </a:rPr>
              <a:t> </a:t>
            </a:r>
            <a:r>
              <a:rPr b="0" spc="-215" dirty="0">
                <a:latin typeface="Tahoma"/>
                <a:cs typeface="Tahoma"/>
              </a:rPr>
              <a:t>with</a:t>
            </a:r>
            <a:r>
              <a:rPr b="0" spc="-465" dirty="0">
                <a:latin typeface="Tahoma"/>
                <a:cs typeface="Tahoma"/>
              </a:rPr>
              <a:t> </a:t>
            </a:r>
            <a:r>
              <a:rPr b="0" spc="-335" dirty="0">
                <a:latin typeface="Tahoma"/>
                <a:cs typeface="Tahoma"/>
              </a:rPr>
              <a:t>us?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6345" y="4931833"/>
            <a:ext cx="171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4934" y="1156469"/>
            <a:ext cx="8602980" cy="4039870"/>
            <a:chOff x="524934" y="1156469"/>
            <a:chExt cx="8602980" cy="40398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6906" y="4789311"/>
              <a:ext cx="550395" cy="406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4934" y="1156469"/>
              <a:ext cx="4265930" cy="3869690"/>
            </a:xfrm>
            <a:custGeom>
              <a:avLst/>
              <a:gdLst/>
              <a:ahLst/>
              <a:cxnLst/>
              <a:rect l="l" t="t" r="r" b="b"/>
              <a:pathLst>
                <a:path w="4265930" h="3869690">
                  <a:moveTo>
                    <a:pt x="4265762" y="0"/>
                  </a:moveTo>
                  <a:lnTo>
                    <a:pt x="0" y="0"/>
                  </a:lnTo>
                  <a:lnTo>
                    <a:pt x="0" y="3869508"/>
                  </a:lnTo>
                  <a:lnTo>
                    <a:pt x="4265762" y="3869508"/>
                  </a:lnTo>
                  <a:lnTo>
                    <a:pt x="4265762" y="0"/>
                  </a:lnTo>
                  <a:close/>
                </a:path>
              </a:pathLst>
            </a:custGeom>
            <a:solidFill>
              <a:srgbClr val="344251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3541" y="1707395"/>
              <a:ext cx="3776345" cy="2754630"/>
            </a:xfrm>
            <a:custGeom>
              <a:avLst/>
              <a:gdLst/>
              <a:ahLst/>
              <a:cxnLst/>
              <a:rect l="l" t="t" r="r" b="b"/>
              <a:pathLst>
                <a:path w="3776345" h="2754629">
                  <a:moveTo>
                    <a:pt x="0" y="0"/>
                  </a:moveTo>
                  <a:lnTo>
                    <a:pt x="3776273" y="0"/>
                  </a:lnTo>
                </a:path>
                <a:path w="3776345" h="2754629">
                  <a:moveTo>
                    <a:pt x="0" y="550926"/>
                  </a:moveTo>
                  <a:lnTo>
                    <a:pt x="3776273" y="550926"/>
                  </a:lnTo>
                </a:path>
                <a:path w="3776345" h="2754629">
                  <a:moveTo>
                    <a:pt x="0" y="1101852"/>
                  </a:moveTo>
                  <a:lnTo>
                    <a:pt x="3776273" y="1101852"/>
                  </a:lnTo>
                </a:path>
                <a:path w="3776345" h="2754629">
                  <a:moveTo>
                    <a:pt x="0" y="1652778"/>
                  </a:moveTo>
                  <a:lnTo>
                    <a:pt x="3776273" y="1652778"/>
                  </a:lnTo>
                </a:path>
                <a:path w="3776345" h="2754629">
                  <a:moveTo>
                    <a:pt x="0" y="2203704"/>
                  </a:moveTo>
                  <a:lnTo>
                    <a:pt x="3776273" y="2203704"/>
                  </a:lnTo>
                </a:path>
                <a:path w="3776345" h="2754629">
                  <a:moveTo>
                    <a:pt x="0" y="2754630"/>
                  </a:moveTo>
                  <a:lnTo>
                    <a:pt x="3776273" y="27546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4567" y="1087966"/>
            <a:ext cx="3431540" cy="38779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4330"/>
              </a:lnSpc>
              <a:spcBef>
                <a:spcPts val="12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$3B/year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market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Recurring</a:t>
            </a:r>
            <a:r>
              <a:rPr sz="30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revenues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margins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sz="3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D2C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selling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team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Patent</a:t>
            </a:r>
            <a:r>
              <a:rPr sz="3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protected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44533" y="304800"/>
            <a:ext cx="4309745" cy="4775200"/>
            <a:chOff x="4944533" y="304800"/>
            <a:chExt cx="4309745" cy="47752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8667" y="304800"/>
              <a:ext cx="2523067" cy="24976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4533" y="1176867"/>
              <a:ext cx="2489200" cy="2514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6333" y="2472267"/>
              <a:ext cx="2607732" cy="2607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72100"/>
            <a:chOff x="0" y="0"/>
            <a:chExt cx="9372600" cy="537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372600" cy="5372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139772"/>
              <a:ext cx="9372600" cy="3232785"/>
            </a:xfrm>
            <a:custGeom>
              <a:avLst/>
              <a:gdLst/>
              <a:ahLst/>
              <a:cxnLst/>
              <a:rect l="l" t="t" r="r" b="b"/>
              <a:pathLst>
                <a:path w="9372600" h="3232785">
                  <a:moveTo>
                    <a:pt x="0" y="3232327"/>
                  </a:moveTo>
                  <a:lnTo>
                    <a:pt x="0" y="0"/>
                  </a:lnTo>
                  <a:lnTo>
                    <a:pt x="9372600" y="0"/>
                  </a:lnTo>
                  <a:lnTo>
                    <a:pt x="9372600" y="3232327"/>
                  </a:lnTo>
                  <a:lnTo>
                    <a:pt x="0" y="3232327"/>
                  </a:lnTo>
                  <a:close/>
                </a:path>
              </a:pathLst>
            </a:custGeom>
            <a:solidFill>
              <a:srgbClr val="71B7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12" y="4792665"/>
              <a:ext cx="8461374" cy="5105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372599" cy="537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2200" y="4131733"/>
              <a:ext cx="1100666" cy="8127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44949" y="4191000"/>
            <a:ext cx="28714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35" dirty="0">
                <a:solidFill>
                  <a:srgbClr val="FFFFFF"/>
                </a:solidFill>
                <a:latin typeface="Tahoma"/>
                <a:cs typeface="Tahoma"/>
              </a:rPr>
              <a:t>Thanks</a:t>
            </a:r>
            <a:r>
              <a:rPr sz="290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-17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00" spc="-2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-120" dirty="0">
                <a:solidFill>
                  <a:srgbClr val="FFFFFF"/>
                </a:solidFill>
                <a:latin typeface="Tahoma"/>
                <a:cs typeface="Tahoma"/>
              </a:rPr>
              <a:t>listening.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0770" y="4745567"/>
            <a:ext cx="3834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sz="14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teddy@waterguru.com</a:t>
            </a:r>
            <a:r>
              <a:rPr sz="14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650.533.4030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72100"/>
            <a:chOff x="0" y="0"/>
            <a:chExt cx="9372600" cy="537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9763"/>
              <a:ext cx="9372600" cy="45423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5133" y="4707466"/>
              <a:ext cx="558800" cy="4148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8397" y="71966"/>
            <a:ext cx="848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WaterGuru</a:t>
            </a:r>
            <a:r>
              <a:rPr spc="-70" dirty="0"/>
              <a:t> </a:t>
            </a:r>
            <a:r>
              <a:rPr spc="-80" dirty="0"/>
              <a:t>yearly</a:t>
            </a:r>
            <a:r>
              <a:rPr spc="-135" dirty="0"/>
              <a:t> </a:t>
            </a:r>
            <a:r>
              <a:rPr spc="-210" dirty="0"/>
              <a:t>potential</a:t>
            </a:r>
            <a:r>
              <a:rPr spc="-60" dirty="0"/>
              <a:t> </a:t>
            </a:r>
            <a:r>
              <a:rPr spc="-10" dirty="0"/>
              <a:t>savings</a:t>
            </a:r>
            <a:r>
              <a:rPr sz="3600" spc="-15" baseline="24305" dirty="0"/>
              <a:t>*</a:t>
            </a:r>
            <a:endParaRPr sz="3600" baseline="24305"/>
          </a:p>
        </p:txBody>
      </p:sp>
      <p:sp>
        <p:nvSpPr>
          <p:cNvPr id="6" name="object 6"/>
          <p:cNvSpPr txBox="1"/>
          <p:nvPr/>
        </p:nvSpPr>
        <p:spPr>
          <a:xfrm>
            <a:off x="355042" y="4847167"/>
            <a:ext cx="342011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6M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in-ground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18K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gallons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pools,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60%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trichlor,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8600" y="855132"/>
            <a:ext cx="7137400" cy="4403090"/>
            <a:chOff x="228600" y="855132"/>
            <a:chExt cx="7137400" cy="44030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855132"/>
              <a:ext cx="2971800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8266" y="2650067"/>
              <a:ext cx="2607732" cy="26077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36332" y="2730541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719" y="0"/>
                  </a:moveTo>
                  <a:lnTo>
                    <a:pt x="1140910" y="943"/>
                  </a:lnTo>
                  <a:lnTo>
                    <a:pt x="1093579" y="3751"/>
                  </a:lnTo>
                  <a:lnTo>
                    <a:pt x="1046763" y="8388"/>
                  </a:lnTo>
                  <a:lnTo>
                    <a:pt x="1000498" y="14818"/>
                  </a:lnTo>
                  <a:lnTo>
                    <a:pt x="954818" y="23005"/>
                  </a:lnTo>
                  <a:lnTo>
                    <a:pt x="909759" y="32914"/>
                  </a:lnTo>
                  <a:lnTo>
                    <a:pt x="865357" y="44510"/>
                  </a:lnTo>
                  <a:lnTo>
                    <a:pt x="821648" y="57757"/>
                  </a:lnTo>
                  <a:lnTo>
                    <a:pt x="778666" y="72619"/>
                  </a:lnTo>
                  <a:lnTo>
                    <a:pt x="736447" y="89062"/>
                  </a:lnTo>
                  <a:lnTo>
                    <a:pt x="695027" y="107049"/>
                  </a:lnTo>
                  <a:lnTo>
                    <a:pt x="654442" y="126545"/>
                  </a:lnTo>
                  <a:lnTo>
                    <a:pt x="614726" y="147514"/>
                  </a:lnTo>
                  <a:lnTo>
                    <a:pt x="575915" y="169921"/>
                  </a:lnTo>
                  <a:lnTo>
                    <a:pt x="538046" y="193731"/>
                  </a:lnTo>
                  <a:lnTo>
                    <a:pt x="501153" y="218908"/>
                  </a:lnTo>
                  <a:lnTo>
                    <a:pt x="465271" y="245416"/>
                  </a:lnTo>
                  <a:lnTo>
                    <a:pt x="430437" y="273221"/>
                  </a:lnTo>
                  <a:lnTo>
                    <a:pt x="396686" y="302285"/>
                  </a:lnTo>
                  <a:lnTo>
                    <a:pt x="364053" y="332575"/>
                  </a:lnTo>
                  <a:lnTo>
                    <a:pt x="332574" y="364054"/>
                  </a:lnTo>
                  <a:lnTo>
                    <a:pt x="302285" y="396687"/>
                  </a:lnTo>
                  <a:lnTo>
                    <a:pt x="273220" y="430438"/>
                  </a:lnTo>
                  <a:lnTo>
                    <a:pt x="245416" y="465272"/>
                  </a:lnTo>
                  <a:lnTo>
                    <a:pt x="218908" y="501153"/>
                  </a:lnTo>
                  <a:lnTo>
                    <a:pt x="193731" y="538046"/>
                  </a:lnTo>
                  <a:lnTo>
                    <a:pt x="169921" y="575916"/>
                  </a:lnTo>
                  <a:lnTo>
                    <a:pt x="147514" y="614726"/>
                  </a:lnTo>
                  <a:lnTo>
                    <a:pt x="126544" y="654442"/>
                  </a:lnTo>
                  <a:lnTo>
                    <a:pt x="107049" y="695028"/>
                  </a:lnTo>
                  <a:lnTo>
                    <a:pt x="89062" y="736448"/>
                  </a:lnTo>
                  <a:lnTo>
                    <a:pt x="72619" y="778666"/>
                  </a:lnTo>
                  <a:lnTo>
                    <a:pt x="57757" y="821648"/>
                  </a:lnTo>
                  <a:lnTo>
                    <a:pt x="44510" y="865358"/>
                  </a:lnTo>
                  <a:lnTo>
                    <a:pt x="32914" y="909760"/>
                  </a:lnTo>
                  <a:lnTo>
                    <a:pt x="23005" y="954818"/>
                  </a:lnTo>
                  <a:lnTo>
                    <a:pt x="14818" y="1000498"/>
                  </a:lnTo>
                  <a:lnTo>
                    <a:pt x="8388" y="1046764"/>
                  </a:lnTo>
                  <a:lnTo>
                    <a:pt x="3751" y="1093579"/>
                  </a:lnTo>
                  <a:lnTo>
                    <a:pt x="943" y="1140910"/>
                  </a:lnTo>
                  <a:lnTo>
                    <a:pt x="0" y="1188720"/>
                  </a:lnTo>
                  <a:lnTo>
                    <a:pt x="943" y="1236529"/>
                  </a:lnTo>
                  <a:lnTo>
                    <a:pt x="3751" y="1283860"/>
                  </a:lnTo>
                  <a:lnTo>
                    <a:pt x="8388" y="1330676"/>
                  </a:lnTo>
                  <a:lnTo>
                    <a:pt x="14818" y="1376941"/>
                  </a:lnTo>
                  <a:lnTo>
                    <a:pt x="23005" y="1422621"/>
                  </a:lnTo>
                  <a:lnTo>
                    <a:pt x="32914" y="1467680"/>
                  </a:lnTo>
                  <a:lnTo>
                    <a:pt x="44510" y="1512082"/>
                  </a:lnTo>
                  <a:lnTo>
                    <a:pt x="57757" y="1555791"/>
                  </a:lnTo>
                  <a:lnTo>
                    <a:pt x="72619" y="1598773"/>
                  </a:lnTo>
                  <a:lnTo>
                    <a:pt x="89062" y="1640992"/>
                  </a:lnTo>
                  <a:lnTo>
                    <a:pt x="107049" y="1682412"/>
                  </a:lnTo>
                  <a:lnTo>
                    <a:pt x="126544" y="1722997"/>
                  </a:lnTo>
                  <a:lnTo>
                    <a:pt x="147514" y="1762713"/>
                  </a:lnTo>
                  <a:lnTo>
                    <a:pt x="169921" y="1801524"/>
                  </a:lnTo>
                  <a:lnTo>
                    <a:pt x="193731" y="1839393"/>
                  </a:lnTo>
                  <a:lnTo>
                    <a:pt x="218908" y="1876286"/>
                  </a:lnTo>
                  <a:lnTo>
                    <a:pt x="245416" y="1912168"/>
                  </a:lnTo>
                  <a:lnTo>
                    <a:pt x="273220" y="1947002"/>
                  </a:lnTo>
                  <a:lnTo>
                    <a:pt x="302285" y="1980753"/>
                  </a:lnTo>
                  <a:lnTo>
                    <a:pt x="332574" y="2013386"/>
                  </a:lnTo>
                  <a:lnTo>
                    <a:pt x="364053" y="2044865"/>
                  </a:lnTo>
                  <a:lnTo>
                    <a:pt x="396686" y="2075154"/>
                  </a:lnTo>
                  <a:lnTo>
                    <a:pt x="430437" y="2104219"/>
                  </a:lnTo>
                  <a:lnTo>
                    <a:pt x="465271" y="2132023"/>
                  </a:lnTo>
                  <a:lnTo>
                    <a:pt x="501153" y="2158531"/>
                  </a:lnTo>
                  <a:lnTo>
                    <a:pt x="538046" y="2183708"/>
                  </a:lnTo>
                  <a:lnTo>
                    <a:pt x="575915" y="2207518"/>
                  </a:lnTo>
                  <a:lnTo>
                    <a:pt x="614726" y="2229925"/>
                  </a:lnTo>
                  <a:lnTo>
                    <a:pt x="654442" y="2250895"/>
                  </a:lnTo>
                  <a:lnTo>
                    <a:pt x="695027" y="2270390"/>
                  </a:lnTo>
                  <a:lnTo>
                    <a:pt x="736447" y="2288377"/>
                  </a:lnTo>
                  <a:lnTo>
                    <a:pt x="778666" y="2304820"/>
                  </a:lnTo>
                  <a:lnTo>
                    <a:pt x="821648" y="2319682"/>
                  </a:lnTo>
                  <a:lnTo>
                    <a:pt x="865357" y="2332929"/>
                  </a:lnTo>
                  <a:lnTo>
                    <a:pt x="909759" y="2344525"/>
                  </a:lnTo>
                  <a:lnTo>
                    <a:pt x="954818" y="2354434"/>
                  </a:lnTo>
                  <a:lnTo>
                    <a:pt x="1000498" y="2362621"/>
                  </a:lnTo>
                  <a:lnTo>
                    <a:pt x="1046763" y="2369051"/>
                  </a:lnTo>
                  <a:lnTo>
                    <a:pt x="1093579" y="2373688"/>
                  </a:lnTo>
                  <a:lnTo>
                    <a:pt x="1140910" y="2376496"/>
                  </a:lnTo>
                  <a:lnTo>
                    <a:pt x="1188719" y="2377440"/>
                  </a:lnTo>
                  <a:lnTo>
                    <a:pt x="1236529" y="2376496"/>
                  </a:lnTo>
                  <a:lnTo>
                    <a:pt x="1283860" y="2373688"/>
                  </a:lnTo>
                  <a:lnTo>
                    <a:pt x="1330675" y="2369051"/>
                  </a:lnTo>
                  <a:lnTo>
                    <a:pt x="1376941" y="2362621"/>
                  </a:lnTo>
                  <a:lnTo>
                    <a:pt x="1422621" y="2354434"/>
                  </a:lnTo>
                  <a:lnTo>
                    <a:pt x="1467679" y="2344525"/>
                  </a:lnTo>
                  <a:lnTo>
                    <a:pt x="1512081" y="2332929"/>
                  </a:lnTo>
                  <a:lnTo>
                    <a:pt x="1555791" y="2319682"/>
                  </a:lnTo>
                  <a:lnTo>
                    <a:pt x="1598773" y="2304820"/>
                  </a:lnTo>
                  <a:lnTo>
                    <a:pt x="1640991" y="2288377"/>
                  </a:lnTo>
                  <a:lnTo>
                    <a:pt x="1682411" y="2270390"/>
                  </a:lnTo>
                  <a:lnTo>
                    <a:pt x="1722997" y="2250895"/>
                  </a:lnTo>
                  <a:lnTo>
                    <a:pt x="1762713" y="2229925"/>
                  </a:lnTo>
                  <a:lnTo>
                    <a:pt x="1801523" y="2207518"/>
                  </a:lnTo>
                  <a:lnTo>
                    <a:pt x="1839393" y="2183708"/>
                  </a:lnTo>
                  <a:lnTo>
                    <a:pt x="1876286" y="2158531"/>
                  </a:lnTo>
                  <a:lnTo>
                    <a:pt x="1912167" y="2132023"/>
                  </a:lnTo>
                  <a:lnTo>
                    <a:pt x="1947001" y="2104219"/>
                  </a:lnTo>
                  <a:lnTo>
                    <a:pt x="1980752" y="2075154"/>
                  </a:lnTo>
                  <a:lnTo>
                    <a:pt x="2013385" y="2044865"/>
                  </a:lnTo>
                  <a:lnTo>
                    <a:pt x="2044864" y="2013386"/>
                  </a:lnTo>
                  <a:lnTo>
                    <a:pt x="2075154" y="1980753"/>
                  </a:lnTo>
                  <a:lnTo>
                    <a:pt x="2104218" y="1947002"/>
                  </a:lnTo>
                  <a:lnTo>
                    <a:pt x="2132023" y="1912168"/>
                  </a:lnTo>
                  <a:lnTo>
                    <a:pt x="2158531" y="1876286"/>
                  </a:lnTo>
                  <a:lnTo>
                    <a:pt x="2183708" y="1839393"/>
                  </a:lnTo>
                  <a:lnTo>
                    <a:pt x="2207518" y="1801524"/>
                  </a:lnTo>
                  <a:lnTo>
                    <a:pt x="2229925" y="1762713"/>
                  </a:lnTo>
                  <a:lnTo>
                    <a:pt x="2250894" y="1722997"/>
                  </a:lnTo>
                  <a:lnTo>
                    <a:pt x="2270390" y="1682412"/>
                  </a:lnTo>
                  <a:lnTo>
                    <a:pt x="2288377" y="1640992"/>
                  </a:lnTo>
                  <a:lnTo>
                    <a:pt x="2304820" y="1598773"/>
                  </a:lnTo>
                  <a:lnTo>
                    <a:pt x="2319682" y="1555791"/>
                  </a:lnTo>
                  <a:lnTo>
                    <a:pt x="2332929" y="1512082"/>
                  </a:lnTo>
                  <a:lnTo>
                    <a:pt x="2344525" y="1467680"/>
                  </a:lnTo>
                  <a:lnTo>
                    <a:pt x="2354434" y="1422621"/>
                  </a:lnTo>
                  <a:lnTo>
                    <a:pt x="2362621" y="1376941"/>
                  </a:lnTo>
                  <a:lnTo>
                    <a:pt x="2369051" y="1330676"/>
                  </a:lnTo>
                  <a:lnTo>
                    <a:pt x="2373688" y="1283860"/>
                  </a:lnTo>
                  <a:lnTo>
                    <a:pt x="2376496" y="1236529"/>
                  </a:lnTo>
                  <a:lnTo>
                    <a:pt x="2377440" y="1188720"/>
                  </a:lnTo>
                  <a:lnTo>
                    <a:pt x="2376496" y="1140910"/>
                  </a:lnTo>
                  <a:lnTo>
                    <a:pt x="2373688" y="1093579"/>
                  </a:lnTo>
                  <a:lnTo>
                    <a:pt x="2369051" y="1046764"/>
                  </a:lnTo>
                  <a:lnTo>
                    <a:pt x="2362621" y="1000498"/>
                  </a:lnTo>
                  <a:lnTo>
                    <a:pt x="2354434" y="954818"/>
                  </a:lnTo>
                  <a:lnTo>
                    <a:pt x="2344525" y="909760"/>
                  </a:lnTo>
                  <a:lnTo>
                    <a:pt x="2332929" y="865358"/>
                  </a:lnTo>
                  <a:lnTo>
                    <a:pt x="2319682" y="821648"/>
                  </a:lnTo>
                  <a:lnTo>
                    <a:pt x="2304820" y="778666"/>
                  </a:lnTo>
                  <a:lnTo>
                    <a:pt x="2288377" y="736448"/>
                  </a:lnTo>
                  <a:lnTo>
                    <a:pt x="2270390" y="695028"/>
                  </a:lnTo>
                  <a:lnTo>
                    <a:pt x="2250894" y="654442"/>
                  </a:lnTo>
                  <a:lnTo>
                    <a:pt x="2229925" y="614726"/>
                  </a:lnTo>
                  <a:lnTo>
                    <a:pt x="2207518" y="575916"/>
                  </a:lnTo>
                  <a:lnTo>
                    <a:pt x="2183708" y="538046"/>
                  </a:lnTo>
                  <a:lnTo>
                    <a:pt x="2158531" y="501153"/>
                  </a:lnTo>
                  <a:lnTo>
                    <a:pt x="2132023" y="465272"/>
                  </a:lnTo>
                  <a:lnTo>
                    <a:pt x="2104218" y="430438"/>
                  </a:lnTo>
                  <a:lnTo>
                    <a:pt x="2075154" y="396687"/>
                  </a:lnTo>
                  <a:lnTo>
                    <a:pt x="2044864" y="364054"/>
                  </a:lnTo>
                  <a:lnTo>
                    <a:pt x="2013385" y="332575"/>
                  </a:lnTo>
                  <a:lnTo>
                    <a:pt x="1980752" y="302285"/>
                  </a:lnTo>
                  <a:lnTo>
                    <a:pt x="1947001" y="273221"/>
                  </a:lnTo>
                  <a:lnTo>
                    <a:pt x="1912167" y="245416"/>
                  </a:lnTo>
                  <a:lnTo>
                    <a:pt x="1876286" y="218908"/>
                  </a:lnTo>
                  <a:lnTo>
                    <a:pt x="1839393" y="193731"/>
                  </a:lnTo>
                  <a:lnTo>
                    <a:pt x="1801523" y="169921"/>
                  </a:lnTo>
                  <a:lnTo>
                    <a:pt x="1762713" y="147514"/>
                  </a:lnTo>
                  <a:lnTo>
                    <a:pt x="1722997" y="126545"/>
                  </a:lnTo>
                  <a:lnTo>
                    <a:pt x="1682411" y="107049"/>
                  </a:lnTo>
                  <a:lnTo>
                    <a:pt x="1640991" y="89062"/>
                  </a:lnTo>
                  <a:lnTo>
                    <a:pt x="1598773" y="72619"/>
                  </a:lnTo>
                  <a:lnTo>
                    <a:pt x="1555791" y="57757"/>
                  </a:lnTo>
                  <a:lnTo>
                    <a:pt x="1512081" y="44510"/>
                  </a:lnTo>
                  <a:lnTo>
                    <a:pt x="1467679" y="32914"/>
                  </a:lnTo>
                  <a:lnTo>
                    <a:pt x="1422621" y="23005"/>
                  </a:lnTo>
                  <a:lnTo>
                    <a:pt x="1376941" y="14818"/>
                  </a:lnTo>
                  <a:lnTo>
                    <a:pt x="1330675" y="8388"/>
                  </a:lnTo>
                  <a:lnTo>
                    <a:pt x="1283860" y="3751"/>
                  </a:lnTo>
                  <a:lnTo>
                    <a:pt x="1236529" y="943"/>
                  </a:lnTo>
                  <a:lnTo>
                    <a:pt x="1188719" y="0"/>
                  </a:lnTo>
                  <a:close/>
                </a:path>
              </a:pathLst>
            </a:custGeom>
            <a:solidFill>
              <a:srgbClr val="00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87695" y="2823633"/>
            <a:ext cx="873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5" dirty="0">
                <a:solidFill>
                  <a:srgbClr val="FFFFFF"/>
                </a:solidFill>
                <a:latin typeface="Arial"/>
                <a:cs typeface="Arial"/>
              </a:rPr>
              <a:t>3.5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6531" y="3467100"/>
            <a:ext cx="219710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00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billion</a:t>
            </a:r>
            <a:r>
              <a:rPr sz="1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kWh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4225"/>
              </a:lnSpc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Electricity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675"/>
              </a:lnSpc>
              <a:spcBef>
                <a:spcPts val="8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turbidity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pump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5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$216/pool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02400" y="905932"/>
            <a:ext cx="2625090" cy="2599690"/>
            <a:chOff x="6502400" y="905932"/>
            <a:chExt cx="2625090" cy="259969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400" y="905932"/>
              <a:ext cx="2624667" cy="25992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75856" y="983527"/>
              <a:ext cx="2393315" cy="2377440"/>
            </a:xfrm>
            <a:custGeom>
              <a:avLst/>
              <a:gdLst/>
              <a:ahLst/>
              <a:cxnLst/>
              <a:rect l="l" t="t" r="r" b="b"/>
              <a:pathLst>
                <a:path w="2393315" h="2377440">
                  <a:moveTo>
                    <a:pt x="1196611" y="0"/>
                  </a:moveTo>
                  <a:lnTo>
                    <a:pt x="1148484" y="943"/>
                  </a:lnTo>
                  <a:lnTo>
                    <a:pt x="1100839" y="3751"/>
                  </a:lnTo>
                  <a:lnTo>
                    <a:pt x="1053713" y="8388"/>
                  </a:lnTo>
                  <a:lnTo>
                    <a:pt x="1007140" y="14818"/>
                  </a:lnTo>
                  <a:lnTo>
                    <a:pt x="961157" y="23005"/>
                  </a:lnTo>
                  <a:lnTo>
                    <a:pt x="915799" y="32914"/>
                  </a:lnTo>
                  <a:lnTo>
                    <a:pt x="871102" y="44510"/>
                  </a:lnTo>
                  <a:lnTo>
                    <a:pt x="827102" y="57757"/>
                  </a:lnTo>
                  <a:lnTo>
                    <a:pt x="783835" y="72619"/>
                  </a:lnTo>
                  <a:lnTo>
                    <a:pt x="741336" y="89062"/>
                  </a:lnTo>
                  <a:lnTo>
                    <a:pt x="699641" y="107049"/>
                  </a:lnTo>
                  <a:lnTo>
                    <a:pt x="658786" y="126544"/>
                  </a:lnTo>
                  <a:lnTo>
                    <a:pt x="618807" y="147514"/>
                  </a:lnTo>
                  <a:lnTo>
                    <a:pt x="579739" y="169921"/>
                  </a:lnTo>
                  <a:lnTo>
                    <a:pt x="541618" y="193731"/>
                  </a:lnTo>
                  <a:lnTo>
                    <a:pt x="504480" y="218908"/>
                  </a:lnTo>
                  <a:lnTo>
                    <a:pt x="468360" y="245416"/>
                  </a:lnTo>
                  <a:lnTo>
                    <a:pt x="433295" y="273220"/>
                  </a:lnTo>
                  <a:lnTo>
                    <a:pt x="399320" y="302285"/>
                  </a:lnTo>
                  <a:lnTo>
                    <a:pt x="366470" y="332574"/>
                  </a:lnTo>
                  <a:lnTo>
                    <a:pt x="334782" y="364053"/>
                  </a:lnTo>
                  <a:lnTo>
                    <a:pt x="304292" y="396686"/>
                  </a:lnTo>
                  <a:lnTo>
                    <a:pt x="275034" y="430437"/>
                  </a:lnTo>
                  <a:lnTo>
                    <a:pt x="247045" y="465271"/>
                  </a:lnTo>
                  <a:lnTo>
                    <a:pt x="220361" y="501153"/>
                  </a:lnTo>
                  <a:lnTo>
                    <a:pt x="195017" y="538046"/>
                  </a:lnTo>
                  <a:lnTo>
                    <a:pt x="171049" y="575915"/>
                  </a:lnTo>
                  <a:lnTo>
                    <a:pt x="148493" y="614726"/>
                  </a:lnTo>
                  <a:lnTo>
                    <a:pt x="127385" y="654442"/>
                  </a:lnTo>
                  <a:lnTo>
                    <a:pt x="107759" y="695027"/>
                  </a:lnTo>
                  <a:lnTo>
                    <a:pt x="89653" y="736447"/>
                  </a:lnTo>
                  <a:lnTo>
                    <a:pt x="73101" y="778666"/>
                  </a:lnTo>
                  <a:lnTo>
                    <a:pt x="58140" y="821648"/>
                  </a:lnTo>
                  <a:lnTo>
                    <a:pt x="44805" y="865357"/>
                  </a:lnTo>
                  <a:lnTo>
                    <a:pt x="33133" y="909759"/>
                  </a:lnTo>
                  <a:lnTo>
                    <a:pt x="23158" y="954818"/>
                  </a:lnTo>
                  <a:lnTo>
                    <a:pt x="14916" y="1000498"/>
                  </a:lnTo>
                  <a:lnTo>
                    <a:pt x="8444" y="1046763"/>
                  </a:lnTo>
                  <a:lnTo>
                    <a:pt x="3776" y="1093579"/>
                  </a:lnTo>
                  <a:lnTo>
                    <a:pt x="950" y="1140910"/>
                  </a:lnTo>
                  <a:lnTo>
                    <a:pt x="0" y="1188720"/>
                  </a:lnTo>
                  <a:lnTo>
                    <a:pt x="950" y="1236529"/>
                  </a:lnTo>
                  <a:lnTo>
                    <a:pt x="3776" y="1283860"/>
                  </a:lnTo>
                  <a:lnTo>
                    <a:pt x="8444" y="1330675"/>
                  </a:lnTo>
                  <a:lnTo>
                    <a:pt x="14916" y="1376941"/>
                  </a:lnTo>
                  <a:lnTo>
                    <a:pt x="23158" y="1422621"/>
                  </a:lnTo>
                  <a:lnTo>
                    <a:pt x="33133" y="1467679"/>
                  </a:lnTo>
                  <a:lnTo>
                    <a:pt x="44805" y="1512081"/>
                  </a:lnTo>
                  <a:lnTo>
                    <a:pt x="58140" y="1555791"/>
                  </a:lnTo>
                  <a:lnTo>
                    <a:pt x="73101" y="1598773"/>
                  </a:lnTo>
                  <a:lnTo>
                    <a:pt x="89653" y="1640991"/>
                  </a:lnTo>
                  <a:lnTo>
                    <a:pt x="107759" y="1682411"/>
                  </a:lnTo>
                  <a:lnTo>
                    <a:pt x="127385" y="1722997"/>
                  </a:lnTo>
                  <a:lnTo>
                    <a:pt x="148493" y="1762713"/>
                  </a:lnTo>
                  <a:lnTo>
                    <a:pt x="171049" y="1801523"/>
                  </a:lnTo>
                  <a:lnTo>
                    <a:pt x="195017" y="1839393"/>
                  </a:lnTo>
                  <a:lnTo>
                    <a:pt x="220361" y="1876286"/>
                  </a:lnTo>
                  <a:lnTo>
                    <a:pt x="247045" y="1912167"/>
                  </a:lnTo>
                  <a:lnTo>
                    <a:pt x="275034" y="1947001"/>
                  </a:lnTo>
                  <a:lnTo>
                    <a:pt x="304292" y="1980752"/>
                  </a:lnTo>
                  <a:lnTo>
                    <a:pt x="334782" y="2013385"/>
                  </a:lnTo>
                  <a:lnTo>
                    <a:pt x="366470" y="2044864"/>
                  </a:lnTo>
                  <a:lnTo>
                    <a:pt x="399320" y="2075154"/>
                  </a:lnTo>
                  <a:lnTo>
                    <a:pt x="433295" y="2104218"/>
                  </a:lnTo>
                  <a:lnTo>
                    <a:pt x="468360" y="2132023"/>
                  </a:lnTo>
                  <a:lnTo>
                    <a:pt x="504480" y="2158531"/>
                  </a:lnTo>
                  <a:lnTo>
                    <a:pt x="541618" y="2183708"/>
                  </a:lnTo>
                  <a:lnTo>
                    <a:pt x="579739" y="2207518"/>
                  </a:lnTo>
                  <a:lnTo>
                    <a:pt x="618807" y="2229925"/>
                  </a:lnTo>
                  <a:lnTo>
                    <a:pt x="658786" y="2250894"/>
                  </a:lnTo>
                  <a:lnTo>
                    <a:pt x="699641" y="2270390"/>
                  </a:lnTo>
                  <a:lnTo>
                    <a:pt x="741336" y="2288377"/>
                  </a:lnTo>
                  <a:lnTo>
                    <a:pt x="783835" y="2304820"/>
                  </a:lnTo>
                  <a:lnTo>
                    <a:pt x="827102" y="2319682"/>
                  </a:lnTo>
                  <a:lnTo>
                    <a:pt x="871102" y="2332929"/>
                  </a:lnTo>
                  <a:lnTo>
                    <a:pt x="915799" y="2344525"/>
                  </a:lnTo>
                  <a:lnTo>
                    <a:pt x="961157" y="2354434"/>
                  </a:lnTo>
                  <a:lnTo>
                    <a:pt x="1007140" y="2362621"/>
                  </a:lnTo>
                  <a:lnTo>
                    <a:pt x="1053713" y="2369051"/>
                  </a:lnTo>
                  <a:lnTo>
                    <a:pt x="1100839" y="2373688"/>
                  </a:lnTo>
                  <a:lnTo>
                    <a:pt x="1148484" y="2376496"/>
                  </a:lnTo>
                  <a:lnTo>
                    <a:pt x="1196611" y="2377440"/>
                  </a:lnTo>
                  <a:lnTo>
                    <a:pt x="1244738" y="2376496"/>
                  </a:lnTo>
                  <a:lnTo>
                    <a:pt x="1292383" y="2373688"/>
                  </a:lnTo>
                  <a:lnTo>
                    <a:pt x="1339510" y="2369051"/>
                  </a:lnTo>
                  <a:lnTo>
                    <a:pt x="1386082" y="2362621"/>
                  </a:lnTo>
                  <a:lnTo>
                    <a:pt x="1432065" y="2354434"/>
                  </a:lnTo>
                  <a:lnTo>
                    <a:pt x="1477423" y="2344525"/>
                  </a:lnTo>
                  <a:lnTo>
                    <a:pt x="1522120" y="2332929"/>
                  </a:lnTo>
                  <a:lnTo>
                    <a:pt x="1566120" y="2319682"/>
                  </a:lnTo>
                  <a:lnTo>
                    <a:pt x="1609387" y="2304820"/>
                  </a:lnTo>
                  <a:lnTo>
                    <a:pt x="1651886" y="2288377"/>
                  </a:lnTo>
                  <a:lnTo>
                    <a:pt x="1693581" y="2270390"/>
                  </a:lnTo>
                  <a:lnTo>
                    <a:pt x="1734436" y="2250894"/>
                  </a:lnTo>
                  <a:lnTo>
                    <a:pt x="1774415" y="2229925"/>
                  </a:lnTo>
                  <a:lnTo>
                    <a:pt x="1813483" y="2207518"/>
                  </a:lnTo>
                  <a:lnTo>
                    <a:pt x="1851604" y="2183708"/>
                  </a:lnTo>
                  <a:lnTo>
                    <a:pt x="1888742" y="2158531"/>
                  </a:lnTo>
                  <a:lnTo>
                    <a:pt x="1924862" y="2132023"/>
                  </a:lnTo>
                  <a:lnTo>
                    <a:pt x="1959927" y="2104218"/>
                  </a:lnTo>
                  <a:lnTo>
                    <a:pt x="1993903" y="2075154"/>
                  </a:lnTo>
                  <a:lnTo>
                    <a:pt x="2026752" y="2044864"/>
                  </a:lnTo>
                  <a:lnTo>
                    <a:pt x="2058440" y="2013385"/>
                  </a:lnTo>
                  <a:lnTo>
                    <a:pt x="2088931" y="1980752"/>
                  </a:lnTo>
                  <a:lnTo>
                    <a:pt x="2118188" y="1947001"/>
                  </a:lnTo>
                  <a:lnTo>
                    <a:pt x="2146177" y="1912167"/>
                  </a:lnTo>
                  <a:lnTo>
                    <a:pt x="2172861" y="1876286"/>
                  </a:lnTo>
                  <a:lnTo>
                    <a:pt x="2198205" y="1839393"/>
                  </a:lnTo>
                  <a:lnTo>
                    <a:pt x="2222173" y="1801523"/>
                  </a:lnTo>
                  <a:lnTo>
                    <a:pt x="2244729" y="1762713"/>
                  </a:lnTo>
                  <a:lnTo>
                    <a:pt x="2265838" y="1722997"/>
                  </a:lnTo>
                  <a:lnTo>
                    <a:pt x="2285463" y="1682411"/>
                  </a:lnTo>
                  <a:lnTo>
                    <a:pt x="2303570" y="1640991"/>
                  </a:lnTo>
                  <a:lnTo>
                    <a:pt x="2320121" y="1598773"/>
                  </a:lnTo>
                  <a:lnTo>
                    <a:pt x="2335082" y="1555791"/>
                  </a:lnTo>
                  <a:lnTo>
                    <a:pt x="2348417" y="1512081"/>
                  </a:lnTo>
                  <a:lnTo>
                    <a:pt x="2360090" y="1467679"/>
                  </a:lnTo>
                  <a:lnTo>
                    <a:pt x="2370065" y="1422621"/>
                  </a:lnTo>
                  <a:lnTo>
                    <a:pt x="2378307" y="1376941"/>
                  </a:lnTo>
                  <a:lnTo>
                    <a:pt x="2384779" y="1330675"/>
                  </a:lnTo>
                  <a:lnTo>
                    <a:pt x="2389446" y="1283860"/>
                  </a:lnTo>
                  <a:lnTo>
                    <a:pt x="2392273" y="1236529"/>
                  </a:lnTo>
                  <a:lnTo>
                    <a:pt x="2393223" y="1188720"/>
                  </a:lnTo>
                  <a:lnTo>
                    <a:pt x="2392273" y="1140910"/>
                  </a:lnTo>
                  <a:lnTo>
                    <a:pt x="2389446" y="1093579"/>
                  </a:lnTo>
                  <a:lnTo>
                    <a:pt x="2384779" y="1046763"/>
                  </a:lnTo>
                  <a:lnTo>
                    <a:pt x="2378307" y="1000498"/>
                  </a:lnTo>
                  <a:lnTo>
                    <a:pt x="2370065" y="954818"/>
                  </a:lnTo>
                  <a:lnTo>
                    <a:pt x="2360090" y="909759"/>
                  </a:lnTo>
                  <a:lnTo>
                    <a:pt x="2348417" y="865357"/>
                  </a:lnTo>
                  <a:lnTo>
                    <a:pt x="2335082" y="821648"/>
                  </a:lnTo>
                  <a:lnTo>
                    <a:pt x="2320121" y="778666"/>
                  </a:lnTo>
                  <a:lnTo>
                    <a:pt x="2303570" y="736447"/>
                  </a:lnTo>
                  <a:lnTo>
                    <a:pt x="2285463" y="695027"/>
                  </a:lnTo>
                  <a:lnTo>
                    <a:pt x="2265838" y="654442"/>
                  </a:lnTo>
                  <a:lnTo>
                    <a:pt x="2244729" y="614726"/>
                  </a:lnTo>
                  <a:lnTo>
                    <a:pt x="2222173" y="575915"/>
                  </a:lnTo>
                  <a:lnTo>
                    <a:pt x="2198205" y="538046"/>
                  </a:lnTo>
                  <a:lnTo>
                    <a:pt x="2172861" y="501153"/>
                  </a:lnTo>
                  <a:lnTo>
                    <a:pt x="2146177" y="465271"/>
                  </a:lnTo>
                  <a:lnTo>
                    <a:pt x="2118188" y="430437"/>
                  </a:lnTo>
                  <a:lnTo>
                    <a:pt x="2088931" y="396686"/>
                  </a:lnTo>
                  <a:lnTo>
                    <a:pt x="2058440" y="364053"/>
                  </a:lnTo>
                  <a:lnTo>
                    <a:pt x="2026752" y="332574"/>
                  </a:lnTo>
                  <a:lnTo>
                    <a:pt x="1993903" y="302285"/>
                  </a:lnTo>
                  <a:lnTo>
                    <a:pt x="1959927" y="273220"/>
                  </a:lnTo>
                  <a:lnTo>
                    <a:pt x="1924862" y="245416"/>
                  </a:lnTo>
                  <a:lnTo>
                    <a:pt x="1888742" y="218908"/>
                  </a:lnTo>
                  <a:lnTo>
                    <a:pt x="1851604" y="193731"/>
                  </a:lnTo>
                  <a:lnTo>
                    <a:pt x="1813483" y="169921"/>
                  </a:lnTo>
                  <a:lnTo>
                    <a:pt x="1774415" y="147514"/>
                  </a:lnTo>
                  <a:lnTo>
                    <a:pt x="1734436" y="126544"/>
                  </a:lnTo>
                  <a:lnTo>
                    <a:pt x="1693581" y="107049"/>
                  </a:lnTo>
                  <a:lnTo>
                    <a:pt x="1651886" y="89062"/>
                  </a:lnTo>
                  <a:lnTo>
                    <a:pt x="1609387" y="72619"/>
                  </a:lnTo>
                  <a:lnTo>
                    <a:pt x="1566120" y="57757"/>
                  </a:lnTo>
                  <a:lnTo>
                    <a:pt x="1522120" y="44510"/>
                  </a:lnTo>
                  <a:lnTo>
                    <a:pt x="1477423" y="32914"/>
                  </a:lnTo>
                  <a:lnTo>
                    <a:pt x="1432065" y="23005"/>
                  </a:lnTo>
                  <a:lnTo>
                    <a:pt x="1386082" y="14818"/>
                  </a:lnTo>
                  <a:lnTo>
                    <a:pt x="1339510" y="8388"/>
                  </a:lnTo>
                  <a:lnTo>
                    <a:pt x="1292383" y="3751"/>
                  </a:lnTo>
                  <a:lnTo>
                    <a:pt x="1244738" y="943"/>
                  </a:lnTo>
                  <a:lnTo>
                    <a:pt x="1196611" y="0"/>
                  </a:lnTo>
                  <a:close/>
                </a:path>
              </a:pathLst>
            </a:custGeom>
            <a:solidFill>
              <a:srgbClr val="00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14010" y="1722967"/>
            <a:ext cx="2314575" cy="144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1795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r>
              <a:rPr sz="1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pounds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4195"/>
              </a:lnSpc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Chemicals</a:t>
            </a:r>
            <a:endParaRPr sz="3600">
              <a:latin typeface="Arial"/>
              <a:cs typeface="Arial"/>
            </a:endParaRPr>
          </a:p>
          <a:p>
            <a:pPr marL="555625" marR="546100" algn="ctr">
              <a:lnSpc>
                <a:spcPct val="103200"/>
              </a:lnSpc>
              <a:spcBef>
                <a:spcPts val="2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Chlorination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Algaecides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ts val="1664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$74/pool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88732" y="905932"/>
            <a:ext cx="2607945" cy="2599690"/>
            <a:chOff x="2988732" y="905932"/>
            <a:chExt cx="2607945" cy="259969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8732" y="905932"/>
              <a:ext cx="2607732" cy="25992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64981" y="983527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720" y="0"/>
                  </a:moveTo>
                  <a:lnTo>
                    <a:pt x="1140910" y="943"/>
                  </a:lnTo>
                  <a:lnTo>
                    <a:pt x="1093579" y="3751"/>
                  </a:lnTo>
                  <a:lnTo>
                    <a:pt x="1046763" y="8388"/>
                  </a:lnTo>
                  <a:lnTo>
                    <a:pt x="1000498" y="14818"/>
                  </a:lnTo>
                  <a:lnTo>
                    <a:pt x="954818" y="23005"/>
                  </a:lnTo>
                  <a:lnTo>
                    <a:pt x="909759" y="32914"/>
                  </a:lnTo>
                  <a:lnTo>
                    <a:pt x="865357" y="44510"/>
                  </a:lnTo>
                  <a:lnTo>
                    <a:pt x="821648" y="57757"/>
                  </a:lnTo>
                  <a:lnTo>
                    <a:pt x="778666" y="72619"/>
                  </a:lnTo>
                  <a:lnTo>
                    <a:pt x="736447" y="89062"/>
                  </a:lnTo>
                  <a:lnTo>
                    <a:pt x="695027" y="107049"/>
                  </a:lnTo>
                  <a:lnTo>
                    <a:pt x="654442" y="126544"/>
                  </a:lnTo>
                  <a:lnTo>
                    <a:pt x="614726" y="147514"/>
                  </a:lnTo>
                  <a:lnTo>
                    <a:pt x="575915" y="169921"/>
                  </a:lnTo>
                  <a:lnTo>
                    <a:pt x="538046" y="193731"/>
                  </a:lnTo>
                  <a:lnTo>
                    <a:pt x="501153" y="218908"/>
                  </a:lnTo>
                  <a:lnTo>
                    <a:pt x="465271" y="245416"/>
                  </a:lnTo>
                  <a:lnTo>
                    <a:pt x="430437" y="273220"/>
                  </a:lnTo>
                  <a:lnTo>
                    <a:pt x="396686" y="302285"/>
                  </a:lnTo>
                  <a:lnTo>
                    <a:pt x="364053" y="332574"/>
                  </a:lnTo>
                  <a:lnTo>
                    <a:pt x="332574" y="364053"/>
                  </a:lnTo>
                  <a:lnTo>
                    <a:pt x="302285" y="396686"/>
                  </a:lnTo>
                  <a:lnTo>
                    <a:pt x="273220" y="430437"/>
                  </a:lnTo>
                  <a:lnTo>
                    <a:pt x="245416" y="465271"/>
                  </a:lnTo>
                  <a:lnTo>
                    <a:pt x="218908" y="501153"/>
                  </a:lnTo>
                  <a:lnTo>
                    <a:pt x="193731" y="538046"/>
                  </a:lnTo>
                  <a:lnTo>
                    <a:pt x="169921" y="575915"/>
                  </a:lnTo>
                  <a:lnTo>
                    <a:pt x="147514" y="614726"/>
                  </a:lnTo>
                  <a:lnTo>
                    <a:pt x="126544" y="654442"/>
                  </a:lnTo>
                  <a:lnTo>
                    <a:pt x="107049" y="695027"/>
                  </a:lnTo>
                  <a:lnTo>
                    <a:pt x="89062" y="736447"/>
                  </a:lnTo>
                  <a:lnTo>
                    <a:pt x="72619" y="778666"/>
                  </a:lnTo>
                  <a:lnTo>
                    <a:pt x="57757" y="821648"/>
                  </a:lnTo>
                  <a:lnTo>
                    <a:pt x="44510" y="865357"/>
                  </a:lnTo>
                  <a:lnTo>
                    <a:pt x="32914" y="909759"/>
                  </a:lnTo>
                  <a:lnTo>
                    <a:pt x="23005" y="954818"/>
                  </a:lnTo>
                  <a:lnTo>
                    <a:pt x="14818" y="1000498"/>
                  </a:lnTo>
                  <a:lnTo>
                    <a:pt x="8388" y="1046763"/>
                  </a:lnTo>
                  <a:lnTo>
                    <a:pt x="3751" y="1093579"/>
                  </a:lnTo>
                  <a:lnTo>
                    <a:pt x="943" y="1140910"/>
                  </a:lnTo>
                  <a:lnTo>
                    <a:pt x="0" y="1188720"/>
                  </a:lnTo>
                  <a:lnTo>
                    <a:pt x="943" y="1236529"/>
                  </a:lnTo>
                  <a:lnTo>
                    <a:pt x="3751" y="1283860"/>
                  </a:lnTo>
                  <a:lnTo>
                    <a:pt x="8388" y="1330675"/>
                  </a:lnTo>
                  <a:lnTo>
                    <a:pt x="14818" y="1376941"/>
                  </a:lnTo>
                  <a:lnTo>
                    <a:pt x="23005" y="1422621"/>
                  </a:lnTo>
                  <a:lnTo>
                    <a:pt x="32914" y="1467679"/>
                  </a:lnTo>
                  <a:lnTo>
                    <a:pt x="44510" y="1512081"/>
                  </a:lnTo>
                  <a:lnTo>
                    <a:pt x="57757" y="1555791"/>
                  </a:lnTo>
                  <a:lnTo>
                    <a:pt x="72619" y="1598773"/>
                  </a:lnTo>
                  <a:lnTo>
                    <a:pt x="89062" y="1640991"/>
                  </a:lnTo>
                  <a:lnTo>
                    <a:pt x="107049" y="1682411"/>
                  </a:lnTo>
                  <a:lnTo>
                    <a:pt x="126544" y="1722997"/>
                  </a:lnTo>
                  <a:lnTo>
                    <a:pt x="147514" y="1762713"/>
                  </a:lnTo>
                  <a:lnTo>
                    <a:pt x="169921" y="1801523"/>
                  </a:lnTo>
                  <a:lnTo>
                    <a:pt x="193731" y="1839393"/>
                  </a:lnTo>
                  <a:lnTo>
                    <a:pt x="218908" y="1876286"/>
                  </a:lnTo>
                  <a:lnTo>
                    <a:pt x="245416" y="1912167"/>
                  </a:lnTo>
                  <a:lnTo>
                    <a:pt x="273220" y="1947001"/>
                  </a:lnTo>
                  <a:lnTo>
                    <a:pt x="302285" y="1980752"/>
                  </a:lnTo>
                  <a:lnTo>
                    <a:pt x="332574" y="2013385"/>
                  </a:lnTo>
                  <a:lnTo>
                    <a:pt x="364053" y="2044864"/>
                  </a:lnTo>
                  <a:lnTo>
                    <a:pt x="396686" y="2075154"/>
                  </a:lnTo>
                  <a:lnTo>
                    <a:pt x="430437" y="2104218"/>
                  </a:lnTo>
                  <a:lnTo>
                    <a:pt x="465271" y="2132023"/>
                  </a:lnTo>
                  <a:lnTo>
                    <a:pt x="501153" y="2158531"/>
                  </a:lnTo>
                  <a:lnTo>
                    <a:pt x="538046" y="2183708"/>
                  </a:lnTo>
                  <a:lnTo>
                    <a:pt x="575915" y="2207518"/>
                  </a:lnTo>
                  <a:lnTo>
                    <a:pt x="614726" y="2229925"/>
                  </a:lnTo>
                  <a:lnTo>
                    <a:pt x="654442" y="2250894"/>
                  </a:lnTo>
                  <a:lnTo>
                    <a:pt x="695027" y="2270390"/>
                  </a:lnTo>
                  <a:lnTo>
                    <a:pt x="736447" y="2288377"/>
                  </a:lnTo>
                  <a:lnTo>
                    <a:pt x="778666" y="2304820"/>
                  </a:lnTo>
                  <a:lnTo>
                    <a:pt x="821648" y="2319682"/>
                  </a:lnTo>
                  <a:lnTo>
                    <a:pt x="865357" y="2332929"/>
                  </a:lnTo>
                  <a:lnTo>
                    <a:pt x="909759" y="2344525"/>
                  </a:lnTo>
                  <a:lnTo>
                    <a:pt x="954818" y="2354434"/>
                  </a:lnTo>
                  <a:lnTo>
                    <a:pt x="1000498" y="2362621"/>
                  </a:lnTo>
                  <a:lnTo>
                    <a:pt x="1046763" y="2369051"/>
                  </a:lnTo>
                  <a:lnTo>
                    <a:pt x="1093579" y="2373688"/>
                  </a:lnTo>
                  <a:lnTo>
                    <a:pt x="1140910" y="2376496"/>
                  </a:lnTo>
                  <a:lnTo>
                    <a:pt x="1188720" y="2377440"/>
                  </a:lnTo>
                  <a:lnTo>
                    <a:pt x="1236529" y="2376496"/>
                  </a:lnTo>
                  <a:lnTo>
                    <a:pt x="1283860" y="2373688"/>
                  </a:lnTo>
                  <a:lnTo>
                    <a:pt x="1330675" y="2369051"/>
                  </a:lnTo>
                  <a:lnTo>
                    <a:pt x="1376941" y="2362621"/>
                  </a:lnTo>
                  <a:lnTo>
                    <a:pt x="1422621" y="2354434"/>
                  </a:lnTo>
                  <a:lnTo>
                    <a:pt x="1467679" y="2344525"/>
                  </a:lnTo>
                  <a:lnTo>
                    <a:pt x="1512081" y="2332929"/>
                  </a:lnTo>
                  <a:lnTo>
                    <a:pt x="1555791" y="2319682"/>
                  </a:lnTo>
                  <a:lnTo>
                    <a:pt x="1598773" y="2304820"/>
                  </a:lnTo>
                  <a:lnTo>
                    <a:pt x="1640991" y="2288377"/>
                  </a:lnTo>
                  <a:lnTo>
                    <a:pt x="1682411" y="2270390"/>
                  </a:lnTo>
                  <a:lnTo>
                    <a:pt x="1722997" y="2250894"/>
                  </a:lnTo>
                  <a:lnTo>
                    <a:pt x="1762713" y="2229925"/>
                  </a:lnTo>
                  <a:lnTo>
                    <a:pt x="1801523" y="2207518"/>
                  </a:lnTo>
                  <a:lnTo>
                    <a:pt x="1839393" y="2183708"/>
                  </a:lnTo>
                  <a:lnTo>
                    <a:pt x="1876286" y="2158531"/>
                  </a:lnTo>
                  <a:lnTo>
                    <a:pt x="1912167" y="2132023"/>
                  </a:lnTo>
                  <a:lnTo>
                    <a:pt x="1947001" y="2104218"/>
                  </a:lnTo>
                  <a:lnTo>
                    <a:pt x="1980752" y="2075154"/>
                  </a:lnTo>
                  <a:lnTo>
                    <a:pt x="2013385" y="2044864"/>
                  </a:lnTo>
                  <a:lnTo>
                    <a:pt x="2044864" y="2013385"/>
                  </a:lnTo>
                  <a:lnTo>
                    <a:pt x="2075154" y="1980752"/>
                  </a:lnTo>
                  <a:lnTo>
                    <a:pt x="2104218" y="1947001"/>
                  </a:lnTo>
                  <a:lnTo>
                    <a:pt x="2132023" y="1912167"/>
                  </a:lnTo>
                  <a:lnTo>
                    <a:pt x="2158531" y="1876286"/>
                  </a:lnTo>
                  <a:lnTo>
                    <a:pt x="2183708" y="1839393"/>
                  </a:lnTo>
                  <a:lnTo>
                    <a:pt x="2207518" y="1801523"/>
                  </a:lnTo>
                  <a:lnTo>
                    <a:pt x="2229925" y="1762713"/>
                  </a:lnTo>
                  <a:lnTo>
                    <a:pt x="2250894" y="1722997"/>
                  </a:lnTo>
                  <a:lnTo>
                    <a:pt x="2270390" y="1682411"/>
                  </a:lnTo>
                  <a:lnTo>
                    <a:pt x="2288377" y="1640991"/>
                  </a:lnTo>
                  <a:lnTo>
                    <a:pt x="2304820" y="1598773"/>
                  </a:lnTo>
                  <a:lnTo>
                    <a:pt x="2319682" y="1555791"/>
                  </a:lnTo>
                  <a:lnTo>
                    <a:pt x="2332929" y="1512081"/>
                  </a:lnTo>
                  <a:lnTo>
                    <a:pt x="2344525" y="1467679"/>
                  </a:lnTo>
                  <a:lnTo>
                    <a:pt x="2354434" y="1422621"/>
                  </a:lnTo>
                  <a:lnTo>
                    <a:pt x="2362621" y="1376941"/>
                  </a:lnTo>
                  <a:lnTo>
                    <a:pt x="2369051" y="1330675"/>
                  </a:lnTo>
                  <a:lnTo>
                    <a:pt x="2373688" y="1283860"/>
                  </a:lnTo>
                  <a:lnTo>
                    <a:pt x="2376496" y="1236529"/>
                  </a:lnTo>
                  <a:lnTo>
                    <a:pt x="2377440" y="1188720"/>
                  </a:lnTo>
                  <a:lnTo>
                    <a:pt x="2376496" y="1140910"/>
                  </a:lnTo>
                  <a:lnTo>
                    <a:pt x="2373688" y="1093579"/>
                  </a:lnTo>
                  <a:lnTo>
                    <a:pt x="2369051" y="1046763"/>
                  </a:lnTo>
                  <a:lnTo>
                    <a:pt x="2362621" y="1000498"/>
                  </a:lnTo>
                  <a:lnTo>
                    <a:pt x="2354434" y="954818"/>
                  </a:lnTo>
                  <a:lnTo>
                    <a:pt x="2344525" y="909759"/>
                  </a:lnTo>
                  <a:lnTo>
                    <a:pt x="2332929" y="865357"/>
                  </a:lnTo>
                  <a:lnTo>
                    <a:pt x="2319682" y="821648"/>
                  </a:lnTo>
                  <a:lnTo>
                    <a:pt x="2304820" y="778666"/>
                  </a:lnTo>
                  <a:lnTo>
                    <a:pt x="2288377" y="736447"/>
                  </a:lnTo>
                  <a:lnTo>
                    <a:pt x="2270390" y="695027"/>
                  </a:lnTo>
                  <a:lnTo>
                    <a:pt x="2250894" y="654442"/>
                  </a:lnTo>
                  <a:lnTo>
                    <a:pt x="2229925" y="614726"/>
                  </a:lnTo>
                  <a:lnTo>
                    <a:pt x="2207518" y="575915"/>
                  </a:lnTo>
                  <a:lnTo>
                    <a:pt x="2183708" y="538046"/>
                  </a:lnTo>
                  <a:lnTo>
                    <a:pt x="2158531" y="501153"/>
                  </a:lnTo>
                  <a:lnTo>
                    <a:pt x="2132023" y="465271"/>
                  </a:lnTo>
                  <a:lnTo>
                    <a:pt x="2104218" y="430437"/>
                  </a:lnTo>
                  <a:lnTo>
                    <a:pt x="2075154" y="396686"/>
                  </a:lnTo>
                  <a:lnTo>
                    <a:pt x="2044864" y="364053"/>
                  </a:lnTo>
                  <a:lnTo>
                    <a:pt x="2013385" y="332574"/>
                  </a:lnTo>
                  <a:lnTo>
                    <a:pt x="1980752" y="302285"/>
                  </a:lnTo>
                  <a:lnTo>
                    <a:pt x="1947001" y="273220"/>
                  </a:lnTo>
                  <a:lnTo>
                    <a:pt x="1912167" y="245416"/>
                  </a:lnTo>
                  <a:lnTo>
                    <a:pt x="1876286" y="218908"/>
                  </a:lnTo>
                  <a:lnTo>
                    <a:pt x="1839393" y="193731"/>
                  </a:lnTo>
                  <a:lnTo>
                    <a:pt x="1801523" y="169921"/>
                  </a:lnTo>
                  <a:lnTo>
                    <a:pt x="1762713" y="147514"/>
                  </a:lnTo>
                  <a:lnTo>
                    <a:pt x="1722997" y="126544"/>
                  </a:lnTo>
                  <a:lnTo>
                    <a:pt x="1682411" y="107049"/>
                  </a:lnTo>
                  <a:lnTo>
                    <a:pt x="1640991" y="89062"/>
                  </a:lnTo>
                  <a:lnTo>
                    <a:pt x="1598773" y="72619"/>
                  </a:lnTo>
                  <a:lnTo>
                    <a:pt x="1555791" y="57757"/>
                  </a:lnTo>
                  <a:lnTo>
                    <a:pt x="1512081" y="44510"/>
                  </a:lnTo>
                  <a:lnTo>
                    <a:pt x="1467679" y="32914"/>
                  </a:lnTo>
                  <a:lnTo>
                    <a:pt x="1422621" y="23005"/>
                  </a:lnTo>
                  <a:lnTo>
                    <a:pt x="1376941" y="14818"/>
                  </a:lnTo>
                  <a:lnTo>
                    <a:pt x="1330675" y="8388"/>
                  </a:lnTo>
                  <a:lnTo>
                    <a:pt x="1283860" y="3751"/>
                  </a:lnTo>
                  <a:lnTo>
                    <a:pt x="1236529" y="943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009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01276" y="1079500"/>
            <a:ext cx="42240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1235" algn="l"/>
              </a:tabLst>
            </a:pPr>
            <a:r>
              <a:rPr sz="4800" b="1" spc="-2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800" b="1" spc="-25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4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09448" y="1722967"/>
            <a:ext cx="148780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95"/>
              </a:lnSpc>
              <a:spcBef>
                <a:spcPts val="100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Billion</a:t>
            </a:r>
            <a:r>
              <a:rPr sz="1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gallons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4195"/>
              </a:lnSpc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CYA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$65/pool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5009" y="194076"/>
            <a:ext cx="3855208" cy="504934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6656" y="2389500"/>
            <a:ext cx="399415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0960" marR="5080" indent="-48895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Pool</a:t>
            </a:r>
            <a:r>
              <a:rPr sz="550" b="1" spc="3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Water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Balance</a:t>
            </a:r>
            <a:endParaRPr sz="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3165" y="1663753"/>
            <a:ext cx="55435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Active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Chlorine</a:t>
            </a:r>
            <a:endParaRPr sz="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1924" y="1097567"/>
            <a:ext cx="49022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Free</a:t>
            </a:r>
            <a:r>
              <a:rPr sz="550" b="1" spc="3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Chlorine</a:t>
            </a:r>
            <a:endParaRPr sz="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5109" y="1097567"/>
            <a:ext cx="50990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Cyanuric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20" dirty="0">
                <a:latin typeface="Arial"/>
                <a:cs typeface="Arial"/>
              </a:rPr>
              <a:t>Acid</a:t>
            </a:r>
            <a:endParaRPr sz="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1232" y="3367456"/>
            <a:ext cx="590550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163830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Calcite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Saturation</a:t>
            </a:r>
            <a:r>
              <a:rPr sz="550" b="1" spc="7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Index</a:t>
            </a:r>
            <a:endParaRPr sz="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01292" y="2970959"/>
            <a:ext cx="617855" cy="412115"/>
          </a:xfrm>
          <a:custGeom>
            <a:avLst/>
            <a:gdLst/>
            <a:ahLst/>
            <a:cxnLst/>
            <a:rect l="l" t="t" r="r" b="b"/>
            <a:pathLst>
              <a:path w="617854" h="412114">
                <a:moveTo>
                  <a:pt x="617656" y="205885"/>
                </a:moveTo>
                <a:lnTo>
                  <a:pt x="598335" y="277725"/>
                </a:lnTo>
                <a:lnTo>
                  <a:pt x="575492" y="309800"/>
                </a:lnTo>
                <a:lnTo>
                  <a:pt x="545024" y="338535"/>
                </a:lnTo>
                <a:lnTo>
                  <a:pt x="507802" y="363349"/>
                </a:lnTo>
                <a:lnTo>
                  <a:pt x="464700" y="383661"/>
                </a:lnTo>
                <a:lnTo>
                  <a:pt x="416588" y="398890"/>
                </a:lnTo>
                <a:lnTo>
                  <a:pt x="364340" y="408454"/>
                </a:lnTo>
                <a:lnTo>
                  <a:pt x="308828" y="411771"/>
                </a:lnTo>
                <a:lnTo>
                  <a:pt x="253316" y="408454"/>
                </a:lnTo>
                <a:lnTo>
                  <a:pt x="201068" y="398890"/>
                </a:lnTo>
                <a:lnTo>
                  <a:pt x="152956" y="383661"/>
                </a:lnTo>
                <a:lnTo>
                  <a:pt x="109854" y="363349"/>
                </a:lnTo>
                <a:lnTo>
                  <a:pt x="72632" y="338535"/>
                </a:lnTo>
                <a:lnTo>
                  <a:pt x="42164" y="309800"/>
                </a:lnTo>
                <a:lnTo>
                  <a:pt x="19321" y="277725"/>
                </a:lnTo>
                <a:lnTo>
                  <a:pt x="0" y="205885"/>
                </a:lnTo>
                <a:lnTo>
                  <a:pt x="4975" y="168877"/>
                </a:lnTo>
                <a:lnTo>
                  <a:pt x="42164" y="101971"/>
                </a:lnTo>
                <a:lnTo>
                  <a:pt x="72632" y="73236"/>
                </a:lnTo>
                <a:lnTo>
                  <a:pt x="109854" y="48421"/>
                </a:lnTo>
                <a:lnTo>
                  <a:pt x="152956" y="28109"/>
                </a:lnTo>
                <a:lnTo>
                  <a:pt x="201068" y="12880"/>
                </a:lnTo>
                <a:lnTo>
                  <a:pt x="253316" y="3317"/>
                </a:lnTo>
                <a:lnTo>
                  <a:pt x="308828" y="0"/>
                </a:lnTo>
                <a:lnTo>
                  <a:pt x="364340" y="3317"/>
                </a:lnTo>
                <a:lnTo>
                  <a:pt x="416588" y="12880"/>
                </a:lnTo>
                <a:lnTo>
                  <a:pt x="464700" y="28109"/>
                </a:lnTo>
                <a:lnTo>
                  <a:pt x="507802" y="48421"/>
                </a:lnTo>
                <a:lnTo>
                  <a:pt x="545024" y="73236"/>
                </a:lnTo>
                <a:lnTo>
                  <a:pt x="575492" y="101971"/>
                </a:lnTo>
                <a:lnTo>
                  <a:pt x="598335" y="134045"/>
                </a:lnTo>
                <a:lnTo>
                  <a:pt x="617656" y="205885"/>
                </a:lnTo>
                <a:close/>
              </a:path>
            </a:pathLst>
          </a:custGeom>
          <a:ln w="51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1924" y="3120394"/>
            <a:ext cx="12192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25" dirty="0">
                <a:latin typeface="Arial"/>
                <a:cs typeface="Arial"/>
              </a:rPr>
              <a:t>pH</a:t>
            </a:r>
            <a:endParaRPr sz="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0643" y="3702020"/>
            <a:ext cx="382270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0480" marR="5080" indent="-18415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Carbonate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Alkalinity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3712" y="4041731"/>
            <a:ext cx="354330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23495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Calcium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Hardness</a:t>
            </a:r>
            <a:endParaRPr sz="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94296" y="3053480"/>
            <a:ext cx="45720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Temperature</a:t>
            </a:r>
            <a:endParaRPr sz="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5048" y="3743198"/>
            <a:ext cx="53276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Total</a:t>
            </a:r>
            <a:r>
              <a:rPr sz="550" b="1" spc="-10" dirty="0">
                <a:latin typeface="Arial"/>
                <a:cs typeface="Arial"/>
              </a:rPr>
              <a:t> Alkalinity</a:t>
            </a:r>
            <a:endParaRPr sz="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8901" y="4247616"/>
            <a:ext cx="590550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06375" marR="5080" indent="-194310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Evaporation</a:t>
            </a:r>
            <a:r>
              <a:rPr sz="550" b="1" spc="90" dirty="0">
                <a:latin typeface="Arial"/>
                <a:cs typeface="Arial"/>
              </a:rPr>
              <a:t> </a:t>
            </a:r>
            <a:r>
              <a:rPr sz="550" b="1" spc="-25" dirty="0">
                <a:latin typeface="Arial"/>
                <a:cs typeface="Arial"/>
              </a:rPr>
              <a:t>and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Refill</a:t>
            </a:r>
            <a:endParaRPr sz="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9796" y="1993169"/>
            <a:ext cx="33782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Aeration,</a:t>
            </a:r>
            <a:endParaRPr sz="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9700" y="2075524"/>
            <a:ext cx="55816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Carbon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Dioxide</a:t>
            </a:r>
            <a:endParaRPr sz="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7766" y="2157878"/>
            <a:ext cx="42227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Outgassing</a:t>
            </a:r>
            <a:endParaRPr sz="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8754" y="346083"/>
            <a:ext cx="31369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Sunlight</a:t>
            </a:r>
            <a:endParaRPr sz="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5212" y="263730"/>
            <a:ext cx="434340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High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Bather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Load,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Debris</a:t>
            </a:r>
            <a:endParaRPr sz="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12031" y="1097567"/>
            <a:ext cx="49403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Algae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Growth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68527" y="4978512"/>
            <a:ext cx="51117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Water</a:t>
            </a:r>
            <a:r>
              <a:rPr sz="550" b="1" spc="2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Dilution</a:t>
            </a:r>
            <a:endParaRPr sz="5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2027" y="1838755"/>
            <a:ext cx="43434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Phosphates</a:t>
            </a:r>
            <a:endParaRPr sz="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67796" y="397555"/>
            <a:ext cx="29019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Trichlor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15353" y="440989"/>
            <a:ext cx="1115060" cy="3136900"/>
            <a:chOff x="6315353" y="440989"/>
            <a:chExt cx="1115060" cy="3136900"/>
          </a:xfrm>
        </p:grpSpPr>
        <p:sp>
          <p:nvSpPr>
            <p:cNvPr id="25" name="object 25"/>
            <p:cNvSpPr/>
            <p:nvPr/>
          </p:nvSpPr>
          <p:spPr>
            <a:xfrm>
              <a:off x="6426300" y="598127"/>
              <a:ext cx="561340" cy="2435225"/>
            </a:xfrm>
            <a:custGeom>
              <a:avLst/>
              <a:gdLst/>
              <a:ahLst/>
              <a:cxnLst/>
              <a:rect l="l" t="t" r="r" b="b"/>
              <a:pathLst>
                <a:path w="561340" h="2435225">
                  <a:moveTo>
                    <a:pt x="0" y="0"/>
                  </a:moveTo>
                  <a:lnTo>
                    <a:pt x="561038" y="0"/>
                  </a:lnTo>
                  <a:lnTo>
                    <a:pt x="561038" y="2434597"/>
                  </a:lnTo>
                  <a:lnTo>
                    <a:pt x="71236" y="2434597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2205" y="2991548"/>
              <a:ext cx="82354" cy="8235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18949" y="454007"/>
              <a:ext cx="869950" cy="3068955"/>
            </a:xfrm>
            <a:custGeom>
              <a:avLst/>
              <a:gdLst/>
              <a:ahLst/>
              <a:cxnLst/>
              <a:rect l="l" t="t" r="r" b="b"/>
              <a:pathLst>
                <a:path w="869950" h="3068954">
                  <a:moveTo>
                    <a:pt x="0" y="0"/>
                  </a:moveTo>
                  <a:lnTo>
                    <a:pt x="869866" y="0"/>
                  </a:lnTo>
                  <a:lnTo>
                    <a:pt x="869866" y="3068519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639" y="3495504"/>
              <a:ext cx="82354" cy="8235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18210" y="1359904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8" y="0"/>
                  </a:moveTo>
                  <a:lnTo>
                    <a:pt x="253315" y="3317"/>
                  </a:lnTo>
                  <a:lnTo>
                    <a:pt x="201067" y="12880"/>
                  </a:lnTo>
                  <a:lnTo>
                    <a:pt x="152956" y="28109"/>
                  </a:lnTo>
                  <a:lnTo>
                    <a:pt x="109853" y="48421"/>
                  </a:lnTo>
                  <a:lnTo>
                    <a:pt x="72632" y="73235"/>
                  </a:lnTo>
                  <a:lnTo>
                    <a:pt x="42163" y="101970"/>
                  </a:lnTo>
                  <a:lnTo>
                    <a:pt x="19320" y="134044"/>
                  </a:lnTo>
                  <a:lnTo>
                    <a:pt x="0" y="205884"/>
                  </a:lnTo>
                  <a:lnTo>
                    <a:pt x="4975" y="242892"/>
                  </a:lnTo>
                  <a:lnTo>
                    <a:pt x="42163" y="309799"/>
                  </a:lnTo>
                  <a:lnTo>
                    <a:pt x="72632" y="338534"/>
                  </a:lnTo>
                  <a:lnTo>
                    <a:pt x="109853" y="363348"/>
                  </a:lnTo>
                  <a:lnTo>
                    <a:pt x="152956" y="383661"/>
                  </a:lnTo>
                  <a:lnTo>
                    <a:pt x="201067" y="398889"/>
                  </a:lnTo>
                  <a:lnTo>
                    <a:pt x="253315" y="408453"/>
                  </a:lnTo>
                  <a:lnTo>
                    <a:pt x="308828" y="411770"/>
                  </a:lnTo>
                  <a:lnTo>
                    <a:pt x="364340" y="408453"/>
                  </a:lnTo>
                  <a:lnTo>
                    <a:pt x="416588" y="398889"/>
                  </a:lnTo>
                  <a:lnTo>
                    <a:pt x="464699" y="383661"/>
                  </a:lnTo>
                  <a:lnTo>
                    <a:pt x="507802" y="363348"/>
                  </a:lnTo>
                  <a:lnTo>
                    <a:pt x="545024" y="338534"/>
                  </a:lnTo>
                  <a:lnTo>
                    <a:pt x="575492" y="309799"/>
                  </a:lnTo>
                  <a:lnTo>
                    <a:pt x="598335" y="277724"/>
                  </a:lnTo>
                  <a:lnTo>
                    <a:pt x="617656" y="205884"/>
                  </a:lnTo>
                  <a:lnTo>
                    <a:pt x="612681" y="168876"/>
                  </a:lnTo>
                  <a:lnTo>
                    <a:pt x="575492" y="101970"/>
                  </a:lnTo>
                  <a:lnTo>
                    <a:pt x="545024" y="73235"/>
                  </a:lnTo>
                  <a:lnTo>
                    <a:pt x="507802" y="48421"/>
                  </a:lnTo>
                  <a:lnTo>
                    <a:pt x="464699" y="28109"/>
                  </a:lnTo>
                  <a:lnTo>
                    <a:pt x="416588" y="12880"/>
                  </a:lnTo>
                  <a:lnTo>
                    <a:pt x="364340" y="3317"/>
                  </a:lnTo>
                  <a:lnTo>
                    <a:pt x="30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18210" y="1359904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39567" y="1426983"/>
            <a:ext cx="370205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11430" algn="just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Saltwater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Chlorine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Generator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78951" y="1256961"/>
            <a:ext cx="1588135" cy="1464945"/>
            <a:chOff x="5278951" y="1256961"/>
            <a:chExt cx="1588135" cy="1464945"/>
          </a:xfrm>
        </p:grpSpPr>
        <p:sp>
          <p:nvSpPr>
            <p:cNvPr id="33" name="object 33"/>
            <p:cNvSpPr/>
            <p:nvPr/>
          </p:nvSpPr>
          <p:spPr>
            <a:xfrm>
              <a:off x="5334283" y="1298138"/>
              <a:ext cx="984250" cy="267970"/>
            </a:xfrm>
            <a:custGeom>
              <a:avLst/>
              <a:gdLst/>
              <a:ahLst/>
              <a:cxnLst/>
              <a:rect l="l" t="t" r="r" b="b"/>
              <a:pathLst>
                <a:path w="984250" h="267969">
                  <a:moveTo>
                    <a:pt x="983927" y="267651"/>
                  </a:moveTo>
                  <a:lnTo>
                    <a:pt x="572156" y="267651"/>
                  </a:lnTo>
                  <a:lnTo>
                    <a:pt x="572156" y="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8951" y="1256961"/>
              <a:ext cx="82354" cy="823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246150" y="2306977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8" y="0"/>
                  </a:moveTo>
                  <a:lnTo>
                    <a:pt x="253316" y="3317"/>
                  </a:lnTo>
                  <a:lnTo>
                    <a:pt x="201068" y="12880"/>
                  </a:lnTo>
                  <a:lnTo>
                    <a:pt x="152956" y="28109"/>
                  </a:lnTo>
                  <a:lnTo>
                    <a:pt x="109854" y="48421"/>
                  </a:lnTo>
                  <a:lnTo>
                    <a:pt x="72632" y="73235"/>
                  </a:lnTo>
                  <a:lnTo>
                    <a:pt x="42164" y="101970"/>
                  </a:lnTo>
                  <a:lnTo>
                    <a:pt x="19321" y="134044"/>
                  </a:lnTo>
                  <a:lnTo>
                    <a:pt x="0" y="205884"/>
                  </a:lnTo>
                  <a:lnTo>
                    <a:pt x="4975" y="242893"/>
                  </a:lnTo>
                  <a:lnTo>
                    <a:pt x="42164" y="309799"/>
                  </a:lnTo>
                  <a:lnTo>
                    <a:pt x="72632" y="338534"/>
                  </a:lnTo>
                  <a:lnTo>
                    <a:pt x="109854" y="363349"/>
                  </a:lnTo>
                  <a:lnTo>
                    <a:pt x="152956" y="383661"/>
                  </a:lnTo>
                  <a:lnTo>
                    <a:pt x="201068" y="398890"/>
                  </a:lnTo>
                  <a:lnTo>
                    <a:pt x="253316" y="408453"/>
                  </a:lnTo>
                  <a:lnTo>
                    <a:pt x="308828" y="411770"/>
                  </a:lnTo>
                  <a:lnTo>
                    <a:pt x="364340" y="408453"/>
                  </a:lnTo>
                  <a:lnTo>
                    <a:pt x="416588" y="398890"/>
                  </a:lnTo>
                  <a:lnTo>
                    <a:pt x="464699" y="383661"/>
                  </a:lnTo>
                  <a:lnTo>
                    <a:pt x="507802" y="363349"/>
                  </a:lnTo>
                  <a:lnTo>
                    <a:pt x="545024" y="338534"/>
                  </a:lnTo>
                  <a:lnTo>
                    <a:pt x="575492" y="309799"/>
                  </a:lnTo>
                  <a:lnTo>
                    <a:pt x="598335" y="277725"/>
                  </a:lnTo>
                  <a:lnTo>
                    <a:pt x="617656" y="205884"/>
                  </a:lnTo>
                  <a:lnTo>
                    <a:pt x="612681" y="168876"/>
                  </a:lnTo>
                  <a:lnTo>
                    <a:pt x="575492" y="101970"/>
                  </a:lnTo>
                  <a:lnTo>
                    <a:pt x="545024" y="73235"/>
                  </a:lnTo>
                  <a:lnTo>
                    <a:pt x="507802" y="48421"/>
                  </a:lnTo>
                  <a:lnTo>
                    <a:pt x="464699" y="28109"/>
                  </a:lnTo>
                  <a:lnTo>
                    <a:pt x="416588" y="12880"/>
                  </a:lnTo>
                  <a:lnTo>
                    <a:pt x="364340" y="3317"/>
                  </a:lnTo>
                  <a:lnTo>
                    <a:pt x="30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46150" y="2306978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93389" y="2415235"/>
            <a:ext cx="518159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42875" marR="5080" indent="-130810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Proper</a:t>
            </a:r>
            <a:r>
              <a:rPr sz="550" b="1" spc="5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Plaster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Curing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44725" y="2324843"/>
            <a:ext cx="2723515" cy="692150"/>
            <a:chOff x="3844725" y="2324843"/>
            <a:chExt cx="2723515" cy="692150"/>
          </a:xfrm>
        </p:grpSpPr>
        <p:sp>
          <p:nvSpPr>
            <p:cNvPr id="39" name="object 39"/>
            <p:cNvSpPr/>
            <p:nvPr/>
          </p:nvSpPr>
          <p:spPr>
            <a:xfrm>
              <a:off x="6210120" y="2718749"/>
              <a:ext cx="345440" cy="180975"/>
            </a:xfrm>
            <a:custGeom>
              <a:avLst/>
              <a:gdLst/>
              <a:ahLst/>
              <a:cxnLst/>
              <a:rect l="l" t="t" r="r" b="b"/>
              <a:pathLst>
                <a:path w="345440" h="180975">
                  <a:moveTo>
                    <a:pt x="344858" y="0"/>
                  </a:moveTo>
                  <a:lnTo>
                    <a:pt x="344858" y="102942"/>
                  </a:lnTo>
                  <a:lnTo>
                    <a:pt x="0" y="102942"/>
                  </a:lnTo>
                  <a:lnTo>
                    <a:pt x="0" y="180973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943" y="2872700"/>
              <a:ext cx="82354" cy="8235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93940" y="2337861"/>
              <a:ext cx="211454" cy="624205"/>
            </a:xfrm>
            <a:custGeom>
              <a:avLst/>
              <a:gdLst/>
              <a:ahLst/>
              <a:cxnLst/>
              <a:rect l="l" t="t" r="r" b="b"/>
              <a:pathLst>
                <a:path w="211454" h="624205">
                  <a:moveTo>
                    <a:pt x="211032" y="0"/>
                  </a:moveTo>
                  <a:lnTo>
                    <a:pt x="211032" y="380888"/>
                  </a:lnTo>
                  <a:lnTo>
                    <a:pt x="0" y="380888"/>
                  </a:lnTo>
                  <a:lnTo>
                    <a:pt x="0" y="623627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763" y="2934466"/>
              <a:ext cx="82354" cy="8235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7582" y="2409921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12871" y="2477001"/>
            <a:ext cx="481965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065" marR="5080" indent="-635" algn="ctr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HEDP-</a:t>
            </a:r>
            <a:r>
              <a:rPr sz="550" b="1" spc="-10" dirty="0">
                <a:latin typeface="Arial"/>
                <a:cs typeface="Arial"/>
              </a:rPr>
              <a:t>based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20" dirty="0">
                <a:latin typeface="Arial"/>
                <a:cs typeface="Arial"/>
              </a:rPr>
              <a:t>Metal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Sequestrants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844725" y="193792"/>
            <a:ext cx="623570" cy="2216150"/>
            <a:chOff x="3844725" y="193792"/>
            <a:chExt cx="623570" cy="2216150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5234" y="2116997"/>
              <a:ext cx="82354" cy="29292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47582" y="196650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5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009508" y="346083"/>
            <a:ext cx="294005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spc="-10" dirty="0">
                <a:latin typeface="Arial"/>
                <a:cs typeface="Arial"/>
              </a:rPr>
              <a:t>Nitrates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463785" y="1112841"/>
            <a:ext cx="2617470" cy="3935729"/>
            <a:chOff x="5463785" y="1112841"/>
            <a:chExt cx="2617470" cy="3935729"/>
          </a:xfrm>
        </p:grpSpPr>
        <p:sp>
          <p:nvSpPr>
            <p:cNvPr id="50" name="object 50"/>
            <p:cNvSpPr/>
            <p:nvPr/>
          </p:nvSpPr>
          <p:spPr>
            <a:xfrm>
              <a:off x="6935867" y="1565789"/>
              <a:ext cx="788035" cy="387350"/>
            </a:xfrm>
            <a:custGeom>
              <a:avLst/>
              <a:gdLst/>
              <a:ahLst/>
              <a:cxnLst/>
              <a:rect l="l" t="t" r="r" b="b"/>
              <a:pathLst>
                <a:path w="788034" h="387350">
                  <a:moveTo>
                    <a:pt x="0" y="0"/>
                  </a:moveTo>
                  <a:lnTo>
                    <a:pt x="787512" y="0"/>
                  </a:lnTo>
                  <a:lnTo>
                    <a:pt x="787512" y="386859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2202" y="1925626"/>
              <a:ext cx="82354" cy="8235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426300" y="2373891"/>
              <a:ext cx="1081405" cy="588010"/>
            </a:xfrm>
            <a:custGeom>
              <a:avLst/>
              <a:gdLst/>
              <a:ahLst/>
              <a:cxnLst/>
              <a:rect l="l" t="t" r="r" b="b"/>
              <a:pathLst>
                <a:path w="1081404" h="588010">
                  <a:moveTo>
                    <a:pt x="1080899" y="0"/>
                  </a:moveTo>
                  <a:lnTo>
                    <a:pt x="1065458" y="0"/>
                  </a:lnTo>
                  <a:lnTo>
                    <a:pt x="1065458" y="499272"/>
                  </a:lnTo>
                  <a:lnTo>
                    <a:pt x="0" y="499272"/>
                  </a:lnTo>
                  <a:lnTo>
                    <a:pt x="0" y="587597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5123" y="2934466"/>
              <a:ext cx="82354" cy="8235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04995" y="2435656"/>
              <a:ext cx="118745" cy="1148715"/>
            </a:xfrm>
            <a:custGeom>
              <a:avLst/>
              <a:gdLst/>
              <a:ahLst/>
              <a:cxnLst/>
              <a:rect l="l" t="t" r="r" b="b"/>
              <a:pathLst>
                <a:path w="118745" h="1148714">
                  <a:moveTo>
                    <a:pt x="118384" y="0"/>
                  </a:moveTo>
                  <a:lnTo>
                    <a:pt x="118384" y="386035"/>
                  </a:lnTo>
                  <a:lnTo>
                    <a:pt x="0" y="386035"/>
                  </a:lnTo>
                  <a:lnTo>
                    <a:pt x="0" y="1148636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818" y="3557270"/>
              <a:ext cx="82354" cy="823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590185" y="3176845"/>
              <a:ext cx="829944" cy="0"/>
            </a:xfrm>
            <a:custGeom>
              <a:avLst/>
              <a:gdLst/>
              <a:ahLst/>
              <a:cxnLst/>
              <a:rect l="l" t="t" r="r" b="b"/>
              <a:pathLst>
                <a:path w="829945">
                  <a:moveTo>
                    <a:pt x="829513" y="0"/>
                  </a:moveTo>
                  <a:lnTo>
                    <a:pt x="0" y="0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4853" y="3135668"/>
              <a:ext cx="82354" cy="8235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600479" y="2131975"/>
              <a:ext cx="490220" cy="1524000"/>
            </a:xfrm>
            <a:custGeom>
              <a:avLst/>
              <a:gdLst/>
              <a:ahLst/>
              <a:cxnLst/>
              <a:rect l="l" t="t" r="r" b="b"/>
              <a:pathLst>
                <a:path w="490220" h="1524000">
                  <a:moveTo>
                    <a:pt x="139796" y="1523553"/>
                  </a:moveTo>
                  <a:lnTo>
                    <a:pt x="489801" y="1523553"/>
                  </a:lnTo>
                  <a:lnTo>
                    <a:pt x="489801" y="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5147" y="2090798"/>
              <a:ext cx="82354" cy="8235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590185" y="1154018"/>
              <a:ext cx="1478280" cy="3881120"/>
            </a:xfrm>
            <a:custGeom>
              <a:avLst/>
              <a:gdLst/>
              <a:ahLst/>
              <a:cxnLst/>
              <a:rect l="l" t="t" r="r" b="b"/>
              <a:pathLst>
                <a:path w="1478279" h="3881120">
                  <a:moveTo>
                    <a:pt x="242739" y="3880944"/>
                  </a:moveTo>
                  <a:lnTo>
                    <a:pt x="1478053" y="3880944"/>
                  </a:lnTo>
                  <a:lnTo>
                    <a:pt x="1478053" y="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853" y="1112841"/>
              <a:ext cx="82354" cy="823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504962" y="2702484"/>
              <a:ext cx="396875" cy="474980"/>
            </a:xfrm>
            <a:custGeom>
              <a:avLst/>
              <a:gdLst/>
              <a:ahLst/>
              <a:cxnLst/>
              <a:rect l="l" t="t" r="r" b="b"/>
              <a:pathLst>
                <a:path w="396875" h="474980">
                  <a:moveTo>
                    <a:pt x="396329" y="474360"/>
                  </a:moveTo>
                  <a:lnTo>
                    <a:pt x="0" y="47436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785" y="2647152"/>
              <a:ext cx="82354" cy="8235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426300" y="1298138"/>
              <a:ext cx="746760" cy="2286635"/>
            </a:xfrm>
            <a:custGeom>
              <a:avLst/>
              <a:gdLst/>
              <a:ahLst/>
              <a:cxnLst/>
              <a:rect l="l" t="t" r="r" b="b"/>
              <a:pathLst>
                <a:path w="746759" h="2286635">
                  <a:moveTo>
                    <a:pt x="0" y="0"/>
                  </a:moveTo>
                  <a:lnTo>
                    <a:pt x="746335" y="0"/>
                  </a:lnTo>
                  <a:lnTo>
                    <a:pt x="746335" y="2286154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1458" y="3557270"/>
              <a:ext cx="82354" cy="8235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414551" y="2023884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8" y="0"/>
                  </a:moveTo>
                  <a:lnTo>
                    <a:pt x="253316" y="3317"/>
                  </a:lnTo>
                  <a:lnTo>
                    <a:pt x="201068" y="12880"/>
                  </a:lnTo>
                  <a:lnTo>
                    <a:pt x="152956" y="28109"/>
                  </a:lnTo>
                  <a:lnTo>
                    <a:pt x="109854" y="48421"/>
                  </a:lnTo>
                  <a:lnTo>
                    <a:pt x="72632" y="73236"/>
                  </a:lnTo>
                  <a:lnTo>
                    <a:pt x="42164" y="101971"/>
                  </a:lnTo>
                  <a:lnTo>
                    <a:pt x="19321" y="134045"/>
                  </a:lnTo>
                  <a:lnTo>
                    <a:pt x="0" y="205886"/>
                  </a:lnTo>
                  <a:lnTo>
                    <a:pt x="4975" y="242894"/>
                  </a:lnTo>
                  <a:lnTo>
                    <a:pt x="42164" y="309800"/>
                  </a:lnTo>
                  <a:lnTo>
                    <a:pt x="72632" y="338535"/>
                  </a:lnTo>
                  <a:lnTo>
                    <a:pt x="109854" y="363350"/>
                  </a:lnTo>
                  <a:lnTo>
                    <a:pt x="152956" y="383662"/>
                  </a:lnTo>
                  <a:lnTo>
                    <a:pt x="201068" y="398891"/>
                  </a:lnTo>
                  <a:lnTo>
                    <a:pt x="253316" y="408454"/>
                  </a:lnTo>
                  <a:lnTo>
                    <a:pt x="308828" y="411772"/>
                  </a:lnTo>
                  <a:lnTo>
                    <a:pt x="364340" y="408454"/>
                  </a:lnTo>
                  <a:lnTo>
                    <a:pt x="416588" y="398891"/>
                  </a:lnTo>
                  <a:lnTo>
                    <a:pt x="464699" y="383662"/>
                  </a:lnTo>
                  <a:lnTo>
                    <a:pt x="507802" y="363350"/>
                  </a:lnTo>
                  <a:lnTo>
                    <a:pt x="545024" y="338535"/>
                  </a:lnTo>
                  <a:lnTo>
                    <a:pt x="575492" y="309800"/>
                  </a:lnTo>
                  <a:lnTo>
                    <a:pt x="598335" y="277726"/>
                  </a:lnTo>
                  <a:lnTo>
                    <a:pt x="617656" y="205886"/>
                  </a:lnTo>
                  <a:lnTo>
                    <a:pt x="612681" y="168877"/>
                  </a:lnTo>
                  <a:lnTo>
                    <a:pt x="575492" y="101971"/>
                  </a:lnTo>
                  <a:lnTo>
                    <a:pt x="545024" y="73236"/>
                  </a:lnTo>
                  <a:lnTo>
                    <a:pt x="507802" y="48421"/>
                  </a:lnTo>
                  <a:lnTo>
                    <a:pt x="464699" y="28109"/>
                  </a:lnTo>
                  <a:lnTo>
                    <a:pt x="416588" y="12880"/>
                  </a:lnTo>
                  <a:lnTo>
                    <a:pt x="364340" y="3317"/>
                  </a:lnTo>
                  <a:lnTo>
                    <a:pt x="30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14551" y="2023885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483869" y="2090965"/>
            <a:ext cx="474345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9525" algn="just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Undissolved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Chlorine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25" dirty="0">
                <a:latin typeface="Arial"/>
                <a:cs typeface="Arial"/>
              </a:rPr>
              <a:t>Gas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Outgassing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416841" y="2968101"/>
            <a:ext cx="623570" cy="417830"/>
            <a:chOff x="7416841" y="2968101"/>
            <a:chExt cx="623570" cy="417830"/>
          </a:xfrm>
        </p:grpSpPr>
        <p:sp>
          <p:nvSpPr>
            <p:cNvPr id="70" name="object 70"/>
            <p:cNvSpPr/>
            <p:nvPr/>
          </p:nvSpPr>
          <p:spPr>
            <a:xfrm>
              <a:off x="7419699" y="2970957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8" y="0"/>
                  </a:moveTo>
                  <a:lnTo>
                    <a:pt x="253315" y="3317"/>
                  </a:lnTo>
                  <a:lnTo>
                    <a:pt x="201067" y="12880"/>
                  </a:lnTo>
                  <a:lnTo>
                    <a:pt x="152956" y="28109"/>
                  </a:lnTo>
                  <a:lnTo>
                    <a:pt x="109853" y="48422"/>
                  </a:lnTo>
                  <a:lnTo>
                    <a:pt x="72632" y="73236"/>
                  </a:lnTo>
                  <a:lnTo>
                    <a:pt x="42163" y="101971"/>
                  </a:lnTo>
                  <a:lnTo>
                    <a:pt x="19320" y="134046"/>
                  </a:lnTo>
                  <a:lnTo>
                    <a:pt x="0" y="205886"/>
                  </a:lnTo>
                  <a:lnTo>
                    <a:pt x="4975" y="242894"/>
                  </a:lnTo>
                  <a:lnTo>
                    <a:pt x="42163" y="309800"/>
                  </a:lnTo>
                  <a:lnTo>
                    <a:pt x="72632" y="338535"/>
                  </a:lnTo>
                  <a:lnTo>
                    <a:pt x="109853" y="363350"/>
                  </a:lnTo>
                  <a:lnTo>
                    <a:pt x="152956" y="383662"/>
                  </a:lnTo>
                  <a:lnTo>
                    <a:pt x="201067" y="398891"/>
                  </a:lnTo>
                  <a:lnTo>
                    <a:pt x="253315" y="408455"/>
                  </a:lnTo>
                  <a:lnTo>
                    <a:pt x="308828" y="411772"/>
                  </a:lnTo>
                  <a:lnTo>
                    <a:pt x="364340" y="408455"/>
                  </a:lnTo>
                  <a:lnTo>
                    <a:pt x="416588" y="398891"/>
                  </a:lnTo>
                  <a:lnTo>
                    <a:pt x="464699" y="383662"/>
                  </a:lnTo>
                  <a:lnTo>
                    <a:pt x="507802" y="363350"/>
                  </a:lnTo>
                  <a:lnTo>
                    <a:pt x="545024" y="338535"/>
                  </a:lnTo>
                  <a:lnTo>
                    <a:pt x="575492" y="309800"/>
                  </a:lnTo>
                  <a:lnTo>
                    <a:pt x="598335" y="277726"/>
                  </a:lnTo>
                  <a:lnTo>
                    <a:pt x="617656" y="205886"/>
                  </a:lnTo>
                  <a:lnTo>
                    <a:pt x="612681" y="168877"/>
                  </a:lnTo>
                  <a:lnTo>
                    <a:pt x="575492" y="101971"/>
                  </a:lnTo>
                  <a:lnTo>
                    <a:pt x="545024" y="73236"/>
                  </a:lnTo>
                  <a:lnTo>
                    <a:pt x="507802" y="48422"/>
                  </a:lnTo>
                  <a:lnTo>
                    <a:pt x="464699" y="28109"/>
                  </a:lnTo>
                  <a:lnTo>
                    <a:pt x="416588" y="12880"/>
                  </a:lnTo>
                  <a:lnTo>
                    <a:pt x="364340" y="3317"/>
                  </a:lnTo>
                  <a:lnTo>
                    <a:pt x="30882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19698" y="2970959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552196" y="3079216"/>
            <a:ext cx="358140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49530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pH</a:t>
            </a:r>
            <a:r>
              <a:rPr sz="550" b="1" spc="20" dirty="0">
                <a:latin typeface="Arial"/>
                <a:cs typeface="Arial"/>
              </a:rPr>
              <a:t> </a:t>
            </a:r>
            <a:r>
              <a:rPr sz="550" b="1" spc="-25" dirty="0">
                <a:latin typeface="Arial"/>
                <a:cs typeface="Arial"/>
              </a:rPr>
              <a:t>Up,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Soda</a:t>
            </a:r>
            <a:r>
              <a:rPr sz="550" b="1" spc="35" dirty="0">
                <a:latin typeface="Arial"/>
                <a:cs typeface="Arial"/>
              </a:rPr>
              <a:t> </a:t>
            </a:r>
            <a:r>
              <a:rPr sz="550" b="1" spc="-25" dirty="0">
                <a:latin typeface="Arial"/>
                <a:cs typeface="Arial"/>
              </a:rPr>
              <a:t>Ash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115234" y="585109"/>
            <a:ext cx="3843020" cy="3763010"/>
            <a:chOff x="4115234" y="585109"/>
            <a:chExt cx="3843020" cy="3763010"/>
          </a:xfrm>
        </p:grpSpPr>
        <p:sp>
          <p:nvSpPr>
            <p:cNvPr id="74" name="object 74"/>
            <p:cNvSpPr/>
            <p:nvPr/>
          </p:nvSpPr>
          <p:spPr>
            <a:xfrm>
              <a:off x="4156411" y="608421"/>
              <a:ext cx="0" cy="268605"/>
            </a:xfrm>
            <a:custGeom>
              <a:avLst/>
              <a:gdLst/>
              <a:ahLst/>
              <a:cxnLst/>
              <a:rect l="l" t="t" r="r" b="b"/>
              <a:pathLst>
                <a:path h="268605">
                  <a:moveTo>
                    <a:pt x="0" y="0"/>
                  </a:moveTo>
                  <a:lnTo>
                    <a:pt x="0" y="268474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5234" y="849874"/>
              <a:ext cx="82354" cy="8235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9976" y="1697042"/>
              <a:ext cx="82354" cy="27490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576198" y="3320965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>
                  <a:moveTo>
                    <a:pt x="417741" y="0"/>
                  </a:moveTo>
                  <a:lnTo>
                    <a:pt x="381711" y="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0867" y="3279787"/>
              <a:ext cx="82354" cy="8235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8943" y="659893"/>
              <a:ext cx="82354" cy="27233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768881" y="3320965"/>
              <a:ext cx="175895" cy="478790"/>
            </a:xfrm>
            <a:custGeom>
              <a:avLst/>
              <a:gdLst/>
              <a:ahLst/>
              <a:cxnLst/>
              <a:rect l="l" t="t" r="r" b="b"/>
              <a:pathLst>
                <a:path w="175895" h="478789">
                  <a:moveTo>
                    <a:pt x="175826" y="0"/>
                  </a:moveTo>
                  <a:lnTo>
                    <a:pt x="155237" y="0"/>
                  </a:lnTo>
                  <a:lnTo>
                    <a:pt x="155237" y="478684"/>
                  </a:lnTo>
                  <a:lnTo>
                    <a:pt x="0" y="478684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3549" y="3758472"/>
              <a:ext cx="82354" cy="8235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263046" y="598127"/>
              <a:ext cx="731520" cy="340995"/>
            </a:xfrm>
            <a:custGeom>
              <a:avLst/>
              <a:gdLst/>
              <a:ahLst/>
              <a:cxnLst/>
              <a:rect l="l" t="t" r="r" b="b"/>
              <a:pathLst>
                <a:path w="731520" h="340994">
                  <a:moveTo>
                    <a:pt x="730894" y="0"/>
                  </a:moveTo>
                  <a:lnTo>
                    <a:pt x="730894" y="216179"/>
                  </a:lnTo>
                  <a:lnTo>
                    <a:pt x="0" y="216179"/>
                  </a:lnTo>
                  <a:lnTo>
                    <a:pt x="0" y="340534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1869" y="911639"/>
              <a:ext cx="82354" cy="8235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901292" y="2347331"/>
              <a:ext cx="0" cy="829944"/>
            </a:xfrm>
            <a:custGeom>
              <a:avLst/>
              <a:gdLst/>
              <a:ahLst/>
              <a:cxnLst/>
              <a:rect l="l" t="t" r="r" b="b"/>
              <a:pathLst>
                <a:path h="829944">
                  <a:moveTo>
                    <a:pt x="0" y="829513"/>
                  </a:moveTo>
                  <a:lnTo>
                    <a:pt x="0" y="11406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0115" y="2292000"/>
              <a:ext cx="82354" cy="8235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413768" y="3933474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4443695" y="4000554"/>
            <a:ext cx="553085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Total</a:t>
            </a:r>
            <a:r>
              <a:rPr sz="550" b="1" spc="-10" dirty="0">
                <a:latin typeface="Arial"/>
                <a:cs typeface="Arial"/>
              </a:rPr>
              <a:t> Dissolved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Solids,</a:t>
            </a:r>
            <a:endParaRPr sz="550">
              <a:latin typeface="Arial"/>
              <a:cs typeface="Arial"/>
            </a:endParaRPr>
          </a:p>
          <a:p>
            <a:pPr algn="ctr">
              <a:lnSpc>
                <a:spcPts val="625"/>
              </a:lnSpc>
            </a:pPr>
            <a:r>
              <a:rPr sz="550" b="1" spc="-20" dirty="0">
                <a:latin typeface="Arial"/>
                <a:cs typeface="Arial"/>
              </a:rPr>
              <a:t>Salt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999139" y="3568027"/>
            <a:ext cx="1057910" cy="1501140"/>
            <a:chOff x="3999139" y="3568027"/>
            <a:chExt cx="1057910" cy="1501140"/>
          </a:xfrm>
        </p:grpSpPr>
        <p:sp>
          <p:nvSpPr>
            <p:cNvPr id="89" name="object 89"/>
            <p:cNvSpPr/>
            <p:nvPr/>
          </p:nvSpPr>
          <p:spPr>
            <a:xfrm>
              <a:off x="4722596" y="3609205"/>
              <a:ext cx="278765" cy="324485"/>
            </a:xfrm>
            <a:custGeom>
              <a:avLst/>
              <a:gdLst/>
              <a:ahLst/>
              <a:cxnLst/>
              <a:rect l="l" t="t" r="r" b="b"/>
              <a:pathLst>
                <a:path w="278764" h="324485">
                  <a:moveTo>
                    <a:pt x="0" y="324269"/>
                  </a:moveTo>
                  <a:lnTo>
                    <a:pt x="0" y="0"/>
                  </a:lnTo>
                  <a:lnTo>
                    <a:pt x="278769" y="0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4343" y="3568027"/>
              <a:ext cx="82354" cy="8235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001997" y="4654074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071332" y="4762331"/>
            <a:ext cx="474345" cy="1943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43815">
              <a:lnSpc>
                <a:spcPts val="650"/>
              </a:lnSpc>
              <a:spcBef>
                <a:spcPts val="145"/>
              </a:spcBef>
            </a:pPr>
            <a:r>
              <a:rPr sz="550" b="1" dirty="0">
                <a:latin typeface="Arial"/>
                <a:cs typeface="Arial"/>
              </a:rPr>
              <a:t>Soft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Stone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Deterioration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269648" y="4270462"/>
            <a:ext cx="2031364" cy="664845"/>
            <a:chOff x="4269648" y="4270462"/>
            <a:chExt cx="2031364" cy="664845"/>
          </a:xfrm>
        </p:grpSpPr>
        <p:sp>
          <p:nvSpPr>
            <p:cNvPr id="94" name="object 94"/>
            <p:cNvSpPr/>
            <p:nvPr/>
          </p:nvSpPr>
          <p:spPr>
            <a:xfrm>
              <a:off x="4310825" y="4283480"/>
              <a:ext cx="196215" cy="299720"/>
            </a:xfrm>
            <a:custGeom>
              <a:avLst/>
              <a:gdLst/>
              <a:ahLst/>
              <a:cxnLst/>
              <a:rect l="l" t="t" r="r" b="b"/>
              <a:pathLst>
                <a:path w="196214" h="299720">
                  <a:moveTo>
                    <a:pt x="195591" y="0"/>
                  </a:moveTo>
                  <a:lnTo>
                    <a:pt x="195591" y="133825"/>
                  </a:lnTo>
                  <a:lnTo>
                    <a:pt x="0" y="133825"/>
                  </a:lnTo>
                  <a:lnTo>
                    <a:pt x="0" y="299357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9648" y="4555815"/>
              <a:ext cx="82354" cy="8235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679964" y="4520247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8" y="0"/>
                  </a:moveTo>
                  <a:lnTo>
                    <a:pt x="253316" y="3317"/>
                  </a:lnTo>
                  <a:lnTo>
                    <a:pt x="201068" y="12880"/>
                  </a:lnTo>
                  <a:lnTo>
                    <a:pt x="152956" y="28109"/>
                  </a:lnTo>
                  <a:lnTo>
                    <a:pt x="109854" y="48422"/>
                  </a:lnTo>
                  <a:lnTo>
                    <a:pt x="72632" y="73236"/>
                  </a:lnTo>
                  <a:lnTo>
                    <a:pt x="42164" y="101971"/>
                  </a:lnTo>
                  <a:lnTo>
                    <a:pt x="19321" y="134046"/>
                  </a:lnTo>
                  <a:lnTo>
                    <a:pt x="0" y="205886"/>
                  </a:lnTo>
                  <a:lnTo>
                    <a:pt x="4975" y="242894"/>
                  </a:lnTo>
                  <a:lnTo>
                    <a:pt x="42164" y="309800"/>
                  </a:lnTo>
                  <a:lnTo>
                    <a:pt x="72632" y="338535"/>
                  </a:lnTo>
                  <a:lnTo>
                    <a:pt x="109854" y="363350"/>
                  </a:lnTo>
                  <a:lnTo>
                    <a:pt x="152956" y="383662"/>
                  </a:lnTo>
                  <a:lnTo>
                    <a:pt x="201068" y="398891"/>
                  </a:lnTo>
                  <a:lnTo>
                    <a:pt x="253316" y="408454"/>
                  </a:lnTo>
                  <a:lnTo>
                    <a:pt x="308828" y="411772"/>
                  </a:lnTo>
                  <a:lnTo>
                    <a:pt x="364341" y="408454"/>
                  </a:lnTo>
                  <a:lnTo>
                    <a:pt x="416589" y="398891"/>
                  </a:lnTo>
                  <a:lnTo>
                    <a:pt x="464700" y="383662"/>
                  </a:lnTo>
                  <a:lnTo>
                    <a:pt x="507803" y="363350"/>
                  </a:lnTo>
                  <a:lnTo>
                    <a:pt x="545025" y="338535"/>
                  </a:lnTo>
                  <a:lnTo>
                    <a:pt x="575493" y="309800"/>
                  </a:lnTo>
                  <a:lnTo>
                    <a:pt x="598337" y="277726"/>
                  </a:lnTo>
                  <a:lnTo>
                    <a:pt x="617658" y="205886"/>
                  </a:lnTo>
                  <a:lnTo>
                    <a:pt x="612682" y="168877"/>
                  </a:lnTo>
                  <a:lnTo>
                    <a:pt x="575493" y="101971"/>
                  </a:lnTo>
                  <a:lnTo>
                    <a:pt x="545025" y="73236"/>
                  </a:lnTo>
                  <a:lnTo>
                    <a:pt x="507803" y="48422"/>
                  </a:lnTo>
                  <a:lnTo>
                    <a:pt x="464700" y="28109"/>
                  </a:lnTo>
                  <a:lnTo>
                    <a:pt x="416589" y="12880"/>
                  </a:lnTo>
                  <a:lnTo>
                    <a:pt x="364341" y="3317"/>
                  </a:lnTo>
                  <a:lnTo>
                    <a:pt x="30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679965" y="4520248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5704373" y="4669683"/>
            <a:ext cx="574040" cy="11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b="1" dirty="0">
                <a:latin typeface="Arial"/>
                <a:cs typeface="Arial"/>
              </a:rPr>
              <a:t>Metal</a:t>
            </a:r>
            <a:r>
              <a:rPr sz="550" b="1" spc="4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Corrosion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844725" y="3307947"/>
            <a:ext cx="2383790" cy="1740535"/>
            <a:chOff x="3844725" y="3307947"/>
            <a:chExt cx="2383790" cy="1740535"/>
          </a:xfrm>
        </p:grpSpPr>
        <p:sp>
          <p:nvSpPr>
            <p:cNvPr id="100" name="object 100"/>
            <p:cNvSpPr/>
            <p:nvPr/>
          </p:nvSpPr>
          <p:spPr>
            <a:xfrm>
              <a:off x="5988793" y="3320965"/>
              <a:ext cx="5715" cy="1128395"/>
            </a:xfrm>
            <a:custGeom>
              <a:avLst/>
              <a:gdLst/>
              <a:ahLst/>
              <a:cxnLst/>
              <a:rect l="l" t="t" r="r" b="b"/>
              <a:pathLst>
                <a:path w="5714" h="1128395">
                  <a:moveTo>
                    <a:pt x="5147" y="0"/>
                  </a:moveTo>
                  <a:lnTo>
                    <a:pt x="0" y="0"/>
                  </a:lnTo>
                  <a:lnTo>
                    <a:pt x="0" y="1128047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616" y="4421990"/>
              <a:ext cx="82354" cy="8235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938776" y="4283480"/>
              <a:ext cx="762635" cy="299085"/>
            </a:xfrm>
            <a:custGeom>
              <a:avLst/>
              <a:gdLst/>
              <a:ahLst/>
              <a:cxnLst/>
              <a:rect l="l" t="t" r="r" b="b"/>
              <a:pathLst>
                <a:path w="762635" h="299085">
                  <a:moveTo>
                    <a:pt x="0" y="0"/>
                  </a:moveTo>
                  <a:lnTo>
                    <a:pt x="0" y="298534"/>
                  </a:lnTo>
                  <a:lnTo>
                    <a:pt x="762600" y="298534"/>
                  </a:lnTo>
                </a:path>
              </a:pathLst>
            </a:custGeom>
            <a:ln w="25735">
              <a:solidFill>
                <a:srgbClr val="82B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4354" y="4540837"/>
              <a:ext cx="82354" cy="8235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722596" y="4416482"/>
              <a:ext cx="1492885" cy="618490"/>
            </a:xfrm>
            <a:custGeom>
              <a:avLst/>
              <a:gdLst/>
              <a:ahLst/>
              <a:cxnLst/>
              <a:rect l="l" t="t" r="r" b="b"/>
              <a:pathLst>
                <a:path w="1492885" h="618489">
                  <a:moveTo>
                    <a:pt x="1492670" y="618480"/>
                  </a:moveTo>
                  <a:lnTo>
                    <a:pt x="0" y="618480"/>
                  </a:lnTo>
                  <a:lnTo>
                    <a:pt x="0" y="0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81419" y="4361150"/>
              <a:ext cx="82354" cy="8235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847581" y="3542291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308829" y="0"/>
                  </a:moveTo>
                  <a:lnTo>
                    <a:pt x="253317" y="3317"/>
                  </a:lnTo>
                  <a:lnTo>
                    <a:pt x="201068" y="12880"/>
                  </a:lnTo>
                  <a:lnTo>
                    <a:pt x="152957" y="28109"/>
                  </a:lnTo>
                  <a:lnTo>
                    <a:pt x="109854" y="48421"/>
                  </a:lnTo>
                  <a:lnTo>
                    <a:pt x="72632" y="73235"/>
                  </a:lnTo>
                  <a:lnTo>
                    <a:pt x="42164" y="101970"/>
                  </a:lnTo>
                  <a:lnTo>
                    <a:pt x="19321" y="134044"/>
                  </a:lnTo>
                  <a:lnTo>
                    <a:pt x="0" y="205884"/>
                  </a:lnTo>
                  <a:lnTo>
                    <a:pt x="4975" y="242893"/>
                  </a:lnTo>
                  <a:lnTo>
                    <a:pt x="42164" y="309799"/>
                  </a:lnTo>
                  <a:lnTo>
                    <a:pt x="72632" y="338534"/>
                  </a:lnTo>
                  <a:lnTo>
                    <a:pt x="109854" y="363349"/>
                  </a:lnTo>
                  <a:lnTo>
                    <a:pt x="152957" y="383661"/>
                  </a:lnTo>
                  <a:lnTo>
                    <a:pt x="201068" y="398890"/>
                  </a:lnTo>
                  <a:lnTo>
                    <a:pt x="253317" y="408453"/>
                  </a:lnTo>
                  <a:lnTo>
                    <a:pt x="308829" y="411770"/>
                  </a:lnTo>
                  <a:lnTo>
                    <a:pt x="364341" y="408453"/>
                  </a:lnTo>
                  <a:lnTo>
                    <a:pt x="416589" y="398890"/>
                  </a:lnTo>
                  <a:lnTo>
                    <a:pt x="464701" y="383661"/>
                  </a:lnTo>
                  <a:lnTo>
                    <a:pt x="507803" y="363349"/>
                  </a:lnTo>
                  <a:lnTo>
                    <a:pt x="545025" y="338534"/>
                  </a:lnTo>
                  <a:lnTo>
                    <a:pt x="575493" y="309799"/>
                  </a:lnTo>
                  <a:lnTo>
                    <a:pt x="598337" y="277725"/>
                  </a:lnTo>
                  <a:lnTo>
                    <a:pt x="617658" y="205884"/>
                  </a:lnTo>
                  <a:lnTo>
                    <a:pt x="612682" y="168876"/>
                  </a:lnTo>
                  <a:lnTo>
                    <a:pt x="575493" y="101970"/>
                  </a:lnTo>
                  <a:lnTo>
                    <a:pt x="545025" y="73235"/>
                  </a:lnTo>
                  <a:lnTo>
                    <a:pt x="507803" y="48421"/>
                  </a:lnTo>
                  <a:lnTo>
                    <a:pt x="464701" y="28109"/>
                  </a:lnTo>
                  <a:lnTo>
                    <a:pt x="416589" y="12880"/>
                  </a:lnTo>
                  <a:lnTo>
                    <a:pt x="364341" y="3317"/>
                  </a:lnTo>
                  <a:lnTo>
                    <a:pt x="308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47582" y="3542292"/>
              <a:ext cx="617855" cy="412115"/>
            </a:xfrm>
            <a:custGeom>
              <a:avLst/>
              <a:gdLst/>
              <a:ahLst/>
              <a:cxnLst/>
              <a:rect l="l" t="t" r="r" b="b"/>
              <a:pathLst>
                <a:path w="617854" h="412114">
                  <a:moveTo>
                    <a:pt x="617656" y="205885"/>
                  </a:moveTo>
                  <a:lnTo>
                    <a:pt x="598335" y="277725"/>
                  </a:lnTo>
                  <a:lnTo>
                    <a:pt x="575492" y="309800"/>
                  </a:lnTo>
                  <a:lnTo>
                    <a:pt x="545024" y="338535"/>
                  </a:lnTo>
                  <a:lnTo>
                    <a:pt x="507802" y="363349"/>
                  </a:lnTo>
                  <a:lnTo>
                    <a:pt x="464700" y="383661"/>
                  </a:lnTo>
                  <a:lnTo>
                    <a:pt x="416588" y="398890"/>
                  </a:lnTo>
                  <a:lnTo>
                    <a:pt x="364340" y="408454"/>
                  </a:lnTo>
                  <a:lnTo>
                    <a:pt x="308828" y="411771"/>
                  </a:lnTo>
                  <a:lnTo>
                    <a:pt x="253316" y="408454"/>
                  </a:lnTo>
                  <a:lnTo>
                    <a:pt x="201068" y="398890"/>
                  </a:lnTo>
                  <a:lnTo>
                    <a:pt x="152956" y="383661"/>
                  </a:lnTo>
                  <a:lnTo>
                    <a:pt x="109854" y="363349"/>
                  </a:lnTo>
                  <a:lnTo>
                    <a:pt x="72632" y="338535"/>
                  </a:lnTo>
                  <a:lnTo>
                    <a:pt x="42164" y="309800"/>
                  </a:lnTo>
                  <a:lnTo>
                    <a:pt x="19321" y="277725"/>
                  </a:lnTo>
                  <a:lnTo>
                    <a:pt x="0" y="205885"/>
                  </a:lnTo>
                  <a:lnTo>
                    <a:pt x="4975" y="168877"/>
                  </a:lnTo>
                  <a:lnTo>
                    <a:pt x="42164" y="101971"/>
                  </a:lnTo>
                  <a:lnTo>
                    <a:pt x="72632" y="73236"/>
                  </a:lnTo>
                  <a:lnTo>
                    <a:pt x="109854" y="48421"/>
                  </a:lnTo>
                  <a:lnTo>
                    <a:pt x="152956" y="28109"/>
                  </a:lnTo>
                  <a:lnTo>
                    <a:pt x="201068" y="12880"/>
                  </a:lnTo>
                  <a:lnTo>
                    <a:pt x="253316" y="3317"/>
                  </a:lnTo>
                  <a:lnTo>
                    <a:pt x="308828" y="0"/>
                  </a:lnTo>
                  <a:lnTo>
                    <a:pt x="364340" y="3317"/>
                  </a:lnTo>
                  <a:lnTo>
                    <a:pt x="416588" y="12880"/>
                  </a:lnTo>
                  <a:lnTo>
                    <a:pt x="464700" y="28109"/>
                  </a:lnTo>
                  <a:lnTo>
                    <a:pt x="507802" y="48421"/>
                  </a:lnTo>
                  <a:lnTo>
                    <a:pt x="545024" y="73236"/>
                  </a:lnTo>
                  <a:lnTo>
                    <a:pt x="575492" y="101971"/>
                  </a:lnTo>
                  <a:lnTo>
                    <a:pt x="598335" y="134045"/>
                  </a:lnTo>
                  <a:lnTo>
                    <a:pt x="617656" y="205885"/>
                  </a:lnTo>
                  <a:close/>
                </a:path>
              </a:pathLst>
            </a:custGeom>
            <a:ln w="51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3954970" y="3609371"/>
            <a:ext cx="398145" cy="276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ts val="650"/>
              </a:lnSpc>
              <a:spcBef>
                <a:spcPts val="145"/>
              </a:spcBef>
            </a:pPr>
            <a:r>
              <a:rPr sz="550" b="1" spc="-10" dirty="0">
                <a:latin typeface="Arial"/>
                <a:cs typeface="Arial"/>
              </a:rPr>
              <a:t>Consumed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Chlorine</a:t>
            </a:r>
            <a:r>
              <a:rPr sz="550" b="1" spc="500" dirty="0">
                <a:latin typeface="Arial"/>
                <a:cs typeface="Arial"/>
              </a:rPr>
              <a:t> </a:t>
            </a:r>
            <a:r>
              <a:rPr sz="550" b="1" dirty="0">
                <a:latin typeface="Arial"/>
                <a:cs typeface="Arial"/>
              </a:rPr>
              <a:t>(All</a:t>
            </a:r>
            <a:r>
              <a:rPr sz="550" b="1" spc="25" dirty="0">
                <a:latin typeface="Arial"/>
                <a:cs typeface="Arial"/>
              </a:rPr>
              <a:t> </a:t>
            </a:r>
            <a:r>
              <a:rPr sz="550" b="1" spc="-10" dirty="0">
                <a:latin typeface="Arial"/>
                <a:cs typeface="Arial"/>
              </a:rPr>
              <a:t>Types)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143543" y="1880228"/>
            <a:ext cx="1771014" cy="2300605"/>
            <a:chOff x="4143543" y="1880228"/>
            <a:chExt cx="1771014" cy="2300605"/>
          </a:xfrm>
        </p:grpSpPr>
        <p:pic>
          <p:nvPicPr>
            <p:cNvPr id="110" name="object 11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43543" y="3941195"/>
              <a:ext cx="254320" cy="239342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752025" y="1935560"/>
              <a:ext cx="149860" cy="1241425"/>
            </a:xfrm>
            <a:custGeom>
              <a:avLst/>
              <a:gdLst/>
              <a:ahLst/>
              <a:cxnLst/>
              <a:rect l="l" t="t" r="r" b="b"/>
              <a:pathLst>
                <a:path w="149860" h="1241425">
                  <a:moveTo>
                    <a:pt x="149267" y="1241284"/>
                  </a:moveTo>
                  <a:lnTo>
                    <a:pt x="149267" y="783188"/>
                  </a:lnTo>
                  <a:lnTo>
                    <a:pt x="0" y="783188"/>
                  </a:lnTo>
                  <a:lnTo>
                    <a:pt x="0" y="62589"/>
                  </a:lnTo>
                  <a:lnTo>
                    <a:pt x="61765" y="62589"/>
                  </a:lnTo>
                  <a:lnTo>
                    <a:pt x="61765" y="0"/>
                  </a:lnTo>
                </a:path>
              </a:pathLst>
            </a:custGeom>
            <a:ln w="25735">
              <a:solidFill>
                <a:srgbClr val="B85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72613" y="1880228"/>
              <a:ext cx="82354" cy="82354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494832" y="977900"/>
            <a:ext cx="3127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Pool</a:t>
            </a:r>
            <a:r>
              <a:rPr sz="1600" b="1" spc="8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chemistry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is</a:t>
            </a:r>
            <a:r>
              <a:rPr sz="1600" b="1" spc="9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complicated</a:t>
            </a:r>
            <a:r>
              <a:rPr sz="1600" b="1" spc="10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94832" y="1477433"/>
            <a:ext cx="239649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i="1" dirty="0">
                <a:latin typeface="Arial"/>
                <a:cs typeface="Arial"/>
              </a:rPr>
              <a:t>Everything</a:t>
            </a:r>
            <a:r>
              <a:rPr sz="1600" i="1" spc="225" dirty="0">
                <a:latin typeface="Arial"/>
                <a:cs typeface="Arial"/>
              </a:rPr>
              <a:t> </a:t>
            </a:r>
            <a:r>
              <a:rPr sz="1600" i="1" spc="50" dirty="0">
                <a:latin typeface="Arial"/>
                <a:cs typeface="Arial"/>
              </a:rPr>
              <a:t>interacts</a:t>
            </a:r>
            <a:r>
              <a:rPr sz="1600" i="1" spc="225" dirty="0">
                <a:latin typeface="Arial"/>
                <a:cs typeface="Arial"/>
              </a:rPr>
              <a:t> </a:t>
            </a:r>
            <a:r>
              <a:rPr sz="1600" i="1" spc="50" dirty="0">
                <a:latin typeface="Arial"/>
                <a:cs typeface="Arial"/>
              </a:rPr>
              <a:t>with </a:t>
            </a:r>
            <a:r>
              <a:rPr sz="1600" i="1" dirty="0">
                <a:latin typeface="Arial"/>
                <a:cs typeface="Arial"/>
              </a:rPr>
              <a:t>everything</a:t>
            </a:r>
            <a:r>
              <a:rPr sz="1600" i="1" spc="434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else…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94832" y="2222500"/>
            <a:ext cx="3032125" cy="15309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WaterGuru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leverages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lab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grade </a:t>
            </a:r>
            <a:r>
              <a:rPr sz="1600" dirty="0">
                <a:latin typeface="Arial"/>
                <a:cs typeface="Arial"/>
              </a:rPr>
              <a:t>chemistry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measurements,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daily </a:t>
            </a:r>
            <a:r>
              <a:rPr sz="1600" dirty="0">
                <a:latin typeface="Arial"/>
                <a:cs typeface="Arial"/>
              </a:rPr>
              <a:t>monitoring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chlorine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&amp;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pH,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cloud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based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AI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algorithms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customize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pool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treatment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970760" y="2275686"/>
            <a:ext cx="633095" cy="412750"/>
          </a:xfrm>
          <a:custGeom>
            <a:avLst/>
            <a:gdLst/>
            <a:ahLst/>
            <a:cxnLst/>
            <a:rect l="l" t="t" r="r" b="b"/>
            <a:pathLst>
              <a:path w="633095" h="412750">
                <a:moveTo>
                  <a:pt x="316259" y="0"/>
                </a:moveTo>
                <a:lnTo>
                  <a:pt x="259411" y="3323"/>
                </a:lnTo>
                <a:lnTo>
                  <a:pt x="205905" y="12903"/>
                </a:lnTo>
                <a:lnTo>
                  <a:pt x="156636" y="28159"/>
                </a:lnTo>
                <a:lnTo>
                  <a:pt x="112497" y="48508"/>
                </a:lnTo>
                <a:lnTo>
                  <a:pt x="74380" y="73367"/>
                </a:lnTo>
                <a:lnTo>
                  <a:pt x="43178" y="102154"/>
                </a:lnTo>
                <a:lnTo>
                  <a:pt x="19785" y="134286"/>
                </a:lnTo>
                <a:lnTo>
                  <a:pt x="0" y="206255"/>
                </a:lnTo>
                <a:lnTo>
                  <a:pt x="5095" y="243330"/>
                </a:lnTo>
                <a:lnTo>
                  <a:pt x="43178" y="310357"/>
                </a:lnTo>
                <a:lnTo>
                  <a:pt x="74380" y="339143"/>
                </a:lnTo>
                <a:lnTo>
                  <a:pt x="112497" y="364002"/>
                </a:lnTo>
                <a:lnTo>
                  <a:pt x="156636" y="384351"/>
                </a:lnTo>
                <a:lnTo>
                  <a:pt x="205905" y="399607"/>
                </a:lnTo>
                <a:lnTo>
                  <a:pt x="259411" y="409188"/>
                </a:lnTo>
                <a:lnTo>
                  <a:pt x="316259" y="412511"/>
                </a:lnTo>
                <a:lnTo>
                  <a:pt x="373106" y="409188"/>
                </a:lnTo>
                <a:lnTo>
                  <a:pt x="426611" y="399607"/>
                </a:lnTo>
                <a:lnTo>
                  <a:pt x="475880" y="384351"/>
                </a:lnTo>
                <a:lnTo>
                  <a:pt x="520020" y="364002"/>
                </a:lnTo>
                <a:lnTo>
                  <a:pt x="558137" y="339143"/>
                </a:lnTo>
                <a:lnTo>
                  <a:pt x="589338" y="310357"/>
                </a:lnTo>
                <a:lnTo>
                  <a:pt x="612731" y="278225"/>
                </a:lnTo>
                <a:lnTo>
                  <a:pt x="632517" y="206255"/>
                </a:lnTo>
                <a:lnTo>
                  <a:pt x="627421" y="169180"/>
                </a:lnTo>
                <a:lnTo>
                  <a:pt x="589338" y="102154"/>
                </a:lnTo>
                <a:lnTo>
                  <a:pt x="558137" y="73367"/>
                </a:lnTo>
                <a:lnTo>
                  <a:pt x="520020" y="48508"/>
                </a:lnTo>
                <a:lnTo>
                  <a:pt x="475880" y="28159"/>
                </a:lnTo>
                <a:lnTo>
                  <a:pt x="426611" y="12903"/>
                </a:lnTo>
                <a:lnTo>
                  <a:pt x="373106" y="3323"/>
                </a:lnTo>
                <a:lnTo>
                  <a:pt x="316259" y="0"/>
                </a:lnTo>
                <a:close/>
              </a:path>
            </a:pathLst>
          </a:custGeom>
          <a:solidFill>
            <a:srgbClr val="009DD9">
              <a:alpha val="58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87018" y="1512502"/>
            <a:ext cx="633095" cy="412750"/>
          </a:xfrm>
          <a:custGeom>
            <a:avLst/>
            <a:gdLst/>
            <a:ahLst/>
            <a:cxnLst/>
            <a:rect l="l" t="t" r="r" b="b"/>
            <a:pathLst>
              <a:path w="633095" h="412750">
                <a:moveTo>
                  <a:pt x="316259" y="0"/>
                </a:moveTo>
                <a:lnTo>
                  <a:pt x="259411" y="3323"/>
                </a:lnTo>
                <a:lnTo>
                  <a:pt x="205905" y="12903"/>
                </a:lnTo>
                <a:lnTo>
                  <a:pt x="156636" y="28160"/>
                </a:lnTo>
                <a:lnTo>
                  <a:pt x="112497" y="48508"/>
                </a:lnTo>
                <a:lnTo>
                  <a:pt x="74380" y="73368"/>
                </a:lnTo>
                <a:lnTo>
                  <a:pt x="43178" y="102155"/>
                </a:lnTo>
                <a:lnTo>
                  <a:pt x="19785" y="134287"/>
                </a:lnTo>
                <a:lnTo>
                  <a:pt x="0" y="206256"/>
                </a:lnTo>
                <a:lnTo>
                  <a:pt x="5095" y="243331"/>
                </a:lnTo>
                <a:lnTo>
                  <a:pt x="43178" y="310357"/>
                </a:lnTo>
                <a:lnTo>
                  <a:pt x="74380" y="339144"/>
                </a:lnTo>
                <a:lnTo>
                  <a:pt x="112497" y="364003"/>
                </a:lnTo>
                <a:lnTo>
                  <a:pt x="156636" y="384352"/>
                </a:lnTo>
                <a:lnTo>
                  <a:pt x="205905" y="399608"/>
                </a:lnTo>
                <a:lnTo>
                  <a:pt x="259411" y="409189"/>
                </a:lnTo>
                <a:lnTo>
                  <a:pt x="316259" y="412512"/>
                </a:lnTo>
                <a:lnTo>
                  <a:pt x="373106" y="409189"/>
                </a:lnTo>
                <a:lnTo>
                  <a:pt x="426611" y="399608"/>
                </a:lnTo>
                <a:lnTo>
                  <a:pt x="475880" y="384352"/>
                </a:lnTo>
                <a:lnTo>
                  <a:pt x="520020" y="364003"/>
                </a:lnTo>
                <a:lnTo>
                  <a:pt x="558137" y="339144"/>
                </a:lnTo>
                <a:lnTo>
                  <a:pt x="589338" y="310357"/>
                </a:lnTo>
                <a:lnTo>
                  <a:pt x="612731" y="278225"/>
                </a:lnTo>
                <a:lnTo>
                  <a:pt x="632517" y="206256"/>
                </a:lnTo>
                <a:lnTo>
                  <a:pt x="627421" y="169181"/>
                </a:lnTo>
                <a:lnTo>
                  <a:pt x="589338" y="102155"/>
                </a:lnTo>
                <a:lnTo>
                  <a:pt x="558137" y="73368"/>
                </a:lnTo>
                <a:lnTo>
                  <a:pt x="520020" y="48508"/>
                </a:lnTo>
                <a:lnTo>
                  <a:pt x="475880" y="28160"/>
                </a:lnTo>
                <a:lnTo>
                  <a:pt x="426611" y="12903"/>
                </a:lnTo>
                <a:lnTo>
                  <a:pt x="373106" y="3323"/>
                </a:lnTo>
                <a:lnTo>
                  <a:pt x="316259" y="0"/>
                </a:lnTo>
                <a:close/>
              </a:path>
            </a:pathLst>
          </a:custGeom>
          <a:solidFill>
            <a:srgbClr val="FFC000">
              <a:alpha val="58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892036" y="2972619"/>
            <a:ext cx="633095" cy="412750"/>
          </a:xfrm>
          <a:custGeom>
            <a:avLst/>
            <a:gdLst/>
            <a:ahLst/>
            <a:cxnLst/>
            <a:rect l="l" t="t" r="r" b="b"/>
            <a:pathLst>
              <a:path w="633095" h="412750">
                <a:moveTo>
                  <a:pt x="316257" y="0"/>
                </a:moveTo>
                <a:lnTo>
                  <a:pt x="259410" y="3323"/>
                </a:lnTo>
                <a:lnTo>
                  <a:pt x="205905" y="12903"/>
                </a:lnTo>
                <a:lnTo>
                  <a:pt x="156636" y="28160"/>
                </a:lnTo>
                <a:lnTo>
                  <a:pt x="112497" y="48508"/>
                </a:lnTo>
                <a:lnTo>
                  <a:pt x="74379" y="73367"/>
                </a:lnTo>
                <a:lnTo>
                  <a:pt x="43178" y="102154"/>
                </a:lnTo>
                <a:lnTo>
                  <a:pt x="19785" y="134286"/>
                </a:lnTo>
                <a:lnTo>
                  <a:pt x="0" y="206255"/>
                </a:lnTo>
                <a:lnTo>
                  <a:pt x="5095" y="243330"/>
                </a:lnTo>
                <a:lnTo>
                  <a:pt x="43178" y="310357"/>
                </a:lnTo>
                <a:lnTo>
                  <a:pt x="74379" y="339144"/>
                </a:lnTo>
                <a:lnTo>
                  <a:pt x="112497" y="364003"/>
                </a:lnTo>
                <a:lnTo>
                  <a:pt x="156636" y="384352"/>
                </a:lnTo>
                <a:lnTo>
                  <a:pt x="205905" y="399608"/>
                </a:lnTo>
                <a:lnTo>
                  <a:pt x="259410" y="409189"/>
                </a:lnTo>
                <a:lnTo>
                  <a:pt x="316257" y="412512"/>
                </a:lnTo>
                <a:lnTo>
                  <a:pt x="373105" y="409189"/>
                </a:lnTo>
                <a:lnTo>
                  <a:pt x="426610" y="399608"/>
                </a:lnTo>
                <a:lnTo>
                  <a:pt x="475879" y="384352"/>
                </a:lnTo>
                <a:lnTo>
                  <a:pt x="520019" y="364003"/>
                </a:lnTo>
                <a:lnTo>
                  <a:pt x="558136" y="339144"/>
                </a:lnTo>
                <a:lnTo>
                  <a:pt x="589338" y="310357"/>
                </a:lnTo>
                <a:lnTo>
                  <a:pt x="612731" y="278225"/>
                </a:lnTo>
                <a:lnTo>
                  <a:pt x="632517" y="206255"/>
                </a:lnTo>
                <a:lnTo>
                  <a:pt x="627421" y="169181"/>
                </a:lnTo>
                <a:lnTo>
                  <a:pt x="589338" y="102154"/>
                </a:lnTo>
                <a:lnTo>
                  <a:pt x="558136" y="73367"/>
                </a:lnTo>
                <a:lnTo>
                  <a:pt x="520019" y="48508"/>
                </a:lnTo>
                <a:lnTo>
                  <a:pt x="475879" y="28160"/>
                </a:lnTo>
                <a:lnTo>
                  <a:pt x="426610" y="12903"/>
                </a:lnTo>
                <a:lnTo>
                  <a:pt x="373105" y="3323"/>
                </a:lnTo>
                <a:lnTo>
                  <a:pt x="316257" y="0"/>
                </a:lnTo>
                <a:close/>
              </a:path>
            </a:pathLst>
          </a:custGeom>
          <a:solidFill>
            <a:srgbClr val="FFC000">
              <a:alpha val="58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966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3200" spc="-210" dirty="0"/>
              <a:t>When</a:t>
            </a:r>
            <a:r>
              <a:rPr sz="3200" spc="-50" dirty="0"/>
              <a:t> </a:t>
            </a:r>
            <a:r>
              <a:rPr sz="3200" spc="-85" dirty="0"/>
              <a:t>was</a:t>
            </a:r>
            <a:r>
              <a:rPr sz="3200" spc="-45" dirty="0"/>
              <a:t> </a:t>
            </a:r>
            <a:r>
              <a:rPr sz="3200" spc="-170" dirty="0"/>
              <a:t>the</a:t>
            </a:r>
            <a:r>
              <a:rPr sz="3200" spc="-60" dirty="0"/>
              <a:t> </a:t>
            </a:r>
            <a:r>
              <a:rPr sz="3200" dirty="0"/>
              <a:t>last</a:t>
            </a:r>
            <a:r>
              <a:rPr sz="3200" spc="-50" dirty="0"/>
              <a:t> </a:t>
            </a:r>
            <a:r>
              <a:rPr sz="3200" spc="-200" dirty="0"/>
              <a:t>time</a:t>
            </a:r>
            <a:r>
              <a:rPr sz="3200" spc="-65" dirty="0"/>
              <a:t> </a:t>
            </a:r>
            <a:r>
              <a:rPr sz="3200" spc="-170" dirty="0"/>
              <a:t>the</a:t>
            </a:r>
            <a:r>
              <a:rPr sz="3200" spc="-65" dirty="0"/>
              <a:t> </a:t>
            </a:r>
            <a:r>
              <a:rPr sz="3200" spc="-195" dirty="0"/>
              <a:t>pool</a:t>
            </a:r>
            <a:r>
              <a:rPr sz="3200" spc="-50" dirty="0"/>
              <a:t> </a:t>
            </a:r>
            <a:r>
              <a:rPr sz="3200" spc="-175" dirty="0"/>
              <a:t>water</a:t>
            </a:r>
            <a:r>
              <a:rPr sz="3200" spc="-50" dirty="0"/>
              <a:t> </a:t>
            </a:r>
            <a:r>
              <a:rPr sz="3200" spc="-215" dirty="0"/>
              <a:t>had</a:t>
            </a:r>
            <a:r>
              <a:rPr sz="3200" spc="-45" dirty="0"/>
              <a:t> </a:t>
            </a:r>
            <a:r>
              <a:rPr sz="3200" spc="-165" dirty="0"/>
              <a:t>a</a:t>
            </a:r>
            <a:r>
              <a:rPr sz="3200" spc="-60" dirty="0"/>
              <a:t> </a:t>
            </a:r>
            <a:r>
              <a:rPr sz="3200" spc="-155" dirty="0"/>
              <a:t>problem?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4670" y="944033"/>
            <a:ext cx="7678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4598035" algn="l"/>
              </a:tabLst>
            </a:pPr>
            <a:r>
              <a:rPr sz="1400" dirty="0">
                <a:latin typeface="Arial"/>
                <a:cs typeface="Arial"/>
              </a:rPr>
              <a:t>DIY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Chlorine: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68%</a:t>
            </a:r>
            <a:r>
              <a:rPr sz="1400" b="1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past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years,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8%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never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500" spc="-37" baseline="-19444" dirty="0">
                <a:latin typeface="Arial"/>
                <a:cs typeface="Arial"/>
              </a:rPr>
              <a:t>674</a:t>
            </a:r>
            <a:r>
              <a:rPr sz="1500" baseline="-19444" dirty="0"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Salt: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57%</a:t>
            </a:r>
            <a:r>
              <a:rPr sz="1400" b="1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past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years,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20%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never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500" spc="-37" baseline="-13888" dirty="0">
                <a:latin typeface="Arial"/>
                <a:cs typeface="Arial"/>
              </a:rPr>
              <a:t>274</a:t>
            </a:r>
            <a:endParaRPr sz="1500" baseline="-1388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1969" y="3119967"/>
            <a:ext cx="3524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Serviced: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43%</a:t>
            </a:r>
            <a:r>
              <a:rPr sz="1400" b="1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past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years,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26%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never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500" spc="-37" baseline="-13888" dirty="0">
                <a:latin typeface="Arial"/>
                <a:cs typeface="Arial"/>
              </a:rPr>
              <a:t>149</a:t>
            </a:r>
            <a:endParaRPr sz="1500" baseline="-13888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133" y="1286933"/>
            <a:ext cx="2548467" cy="16086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7266" y="1346200"/>
            <a:ext cx="2429933" cy="1701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800" y="3488266"/>
            <a:ext cx="2023532" cy="16425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14701" y="3153833"/>
            <a:ext cx="3921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Buy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@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Leslie’s: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61%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past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years,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8%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never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500" spc="-37" baseline="-19444" dirty="0">
                <a:latin typeface="Arial"/>
                <a:cs typeface="Arial"/>
              </a:rPr>
              <a:t>244</a:t>
            </a:r>
            <a:endParaRPr sz="1500" baseline="-19444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0266" y="3572933"/>
            <a:ext cx="2455333" cy="15409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100"/>
              </a:spcBef>
            </a:pPr>
            <a:r>
              <a:rPr sz="3600" b="0" spc="-105" dirty="0">
                <a:latin typeface="Calibri"/>
                <a:cs typeface="Calibri"/>
              </a:rPr>
              <a:t>After</a:t>
            </a:r>
            <a:r>
              <a:rPr sz="3600" b="0" spc="-100" dirty="0">
                <a:latin typeface="Calibri"/>
                <a:cs typeface="Calibri"/>
              </a:rPr>
              <a:t> seeing</a:t>
            </a:r>
            <a:r>
              <a:rPr sz="3600" b="0" spc="-105" dirty="0">
                <a:latin typeface="Calibri"/>
                <a:cs typeface="Calibri"/>
              </a:rPr>
              <a:t> </a:t>
            </a:r>
            <a:r>
              <a:rPr sz="3600" b="0" spc="-75" dirty="0">
                <a:latin typeface="Calibri"/>
                <a:cs typeface="Calibri"/>
              </a:rPr>
              <a:t>TREAT:</a:t>
            </a:r>
            <a:r>
              <a:rPr sz="3600" b="0" spc="-11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70%</a:t>
            </a:r>
            <a:r>
              <a:rPr sz="3600" b="0" spc="-105" dirty="0">
                <a:latin typeface="Calibri"/>
                <a:cs typeface="Calibri"/>
              </a:rPr>
              <a:t> </a:t>
            </a:r>
            <a:r>
              <a:rPr sz="3600" b="0" spc="-100" dirty="0">
                <a:latin typeface="Calibri"/>
                <a:cs typeface="Calibri"/>
              </a:rPr>
              <a:t>Purchase </a:t>
            </a:r>
            <a:r>
              <a:rPr sz="3600" b="0" spc="-114" dirty="0">
                <a:latin typeface="Calibri"/>
                <a:cs typeface="Calibri"/>
              </a:rPr>
              <a:t>intent!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757" y="5126567"/>
            <a:ext cx="9683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Confidential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|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19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7466" y="3217332"/>
            <a:ext cx="3674532" cy="13631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8733" y="1168400"/>
            <a:ext cx="3717290" cy="4140200"/>
            <a:chOff x="448733" y="1168400"/>
            <a:chExt cx="3717290" cy="4140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733" y="3259667"/>
              <a:ext cx="3699932" cy="20489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666" y="1168400"/>
              <a:ext cx="3699932" cy="21590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0533" y="1236133"/>
            <a:ext cx="3666066" cy="13546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59691" y="948266"/>
            <a:ext cx="7569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i="1" spc="-10" dirty="0">
                <a:latin typeface="Arial"/>
                <a:cs typeface="Arial"/>
              </a:rPr>
              <a:t>Everyone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6946" y="973666"/>
            <a:ext cx="5162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i="1" spc="-10" dirty="0">
                <a:latin typeface="Arial"/>
                <a:cs typeface="Arial"/>
              </a:rPr>
              <a:t>Target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63415" y="1515533"/>
            <a:ext cx="352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Arial"/>
                <a:cs typeface="Arial"/>
              </a:rPr>
              <a:t>70%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9431" y="3479800"/>
            <a:ext cx="352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Arial"/>
                <a:cs typeface="Arial"/>
              </a:rPr>
              <a:t>79%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2484" y="3556000"/>
            <a:ext cx="352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Arial"/>
                <a:cs typeface="Arial"/>
              </a:rPr>
              <a:t>72%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2484" y="1507066"/>
            <a:ext cx="352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Arial"/>
                <a:cs typeface="Arial"/>
              </a:rPr>
              <a:t>63%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07241" y="924266"/>
            <a:ext cx="1955800" cy="369570"/>
          </a:xfrm>
          <a:prstGeom prst="rect">
            <a:avLst/>
          </a:prstGeom>
          <a:solidFill>
            <a:srgbClr val="014473"/>
          </a:solidFill>
        </p:spPr>
        <p:txBody>
          <a:bodyPr vert="horz" wrap="square" lIns="0" tIns="4889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38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07241" y="3089248"/>
            <a:ext cx="1955800" cy="369570"/>
          </a:xfrm>
          <a:prstGeom prst="rect">
            <a:avLst/>
          </a:prstGeom>
          <a:solidFill>
            <a:srgbClr val="014473"/>
          </a:solidFill>
        </p:spPr>
        <p:txBody>
          <a:bodyPr vert="horz" wrap="square" lIns="0" tIns="4318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340"/>
              </a:spcBef>
            </a:pP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Trial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intent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2252133"/>
            <a:ext cx="1100666" cy="11006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62028" y="1206500"/>
            <a:ext cx="1705610" cy="562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244"/>
              </a:spcBef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9</a:t>
            </a:r>
            <a:r>
              <a:rPr sz="1800" b="1" spc="-4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million</a:t>
            </a:r>
            <a:r>
              <a:rPr sz="1800" b="1" spc="-4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owner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managed</a:t>
            </a:r>
            <a:r>
              <a:rPr sz="1800" b="1" spc="6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788692"/>
                </a:solidFill>
                <a:latin typeface="Arial"/>
                <a:cs typeface="Arial"/>
              </a:rPr>
              <a:t>pools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4161" y="1147233"/>
            <a:ext cx="2400300" cy="850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Appliance-</a:t>
            </a: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enabled high-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margin</a:t>
            </a:r>
            <a:r>
              <a:rPr sz="1800" b="1" spc="-5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recurring revenues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4161" y="3712633"/>
            <a:ext cx="252031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b="1" spc="50" dirty="0">
                <a:solidFill>
                  <a:srgbClr val="788692"/>
                </a:solidFill>
                <a:latin typeface="Arial"/>
                <a:cs typeface="Arial"/>
              </a:rPr>
              <a:t>30%</a:t>
            </a:r>
            <a:r>
              <a:rPr sz="1800" b="1" spc="1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penetration</a:t>
            </a:r>
            <a:r>
              <a:rPr sz="1800" b="1" spc="1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yields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$1B</a:t>
            </a:r>
            <a:r>
              <a:rPr sz="1800" b="1" spc="-7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revenues</a:t>
            </a:r>
            <a:r>
              <a:rPr sz="1800" b="1" spc="-7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PLUS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$700M</a:t>
            </a:r>
            <a:r>
              <a:rPr sz="1800" b="1" spc="9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788692"/>
                </a:solidFill>
                <a:latin typeface="Arial"/>
                <a:cs typeface="Arial"/>
              </a:rPr>
              <a:t>ARR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4533" y="1007533"/>
            <a:ext cx="1109133" cy="1109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6066" y="3496733"/>
            <a:ext cx="1151466" cy="110066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0728" y="182033"/>
            <a:ext cx="8116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6665" algn="l"/>
                <a:tab pos="2997200" algn="l"/>
                <a:tab pos="5540375" algn="l"/>
                <a:tab pos="6175375" algn="l"/>
              </a:tabLst>
            </a:pPr>
            <a:r>
              <a:rPr sz="3600" spc="-95" dirty="0">
                <a:solidFill>
                  <a:srgbClr val="05507F"/>
                </a:solidFill>
              </a:rPr>
              <a:t>Mega</a:t>
            </a:r>
            <a:r>
              <a:rPr sz="3600" spc="-80" dirty="0">
                <a:solidFill>
                  <a:srgbClr val="05507F"/>
                </a:solidFill>
              </a:rPr>
              <a:t> </a:t>
            </a:r>
            <a:r>
              <a:rPr sz="3600" spc="-10" dirty="0">
                <a:solidFill>
                  <a:srgbClr val="05507F"/>
                </a:solidFill>
              </a:rPr>
              <a:t>Trends</a:t>
            </a:r>
            <a:r>
              <a:rPr sz="3600" dirty="0">
                <a:solidFill>
                  <a:srgbClr val="05507F"/>
                </a:solidFill>
              </a:rPr>
              <a:t>	</a:t>
            </a:r>
            <a:r>
              <a:rPr sz="3600" spc="75" dirty="0">
                <a:solidFill>
                  <a:srgbClr val="05507F"/>
                </a:solidFill>
              </a:rPr>
              <a:t>+</a:t>
            </a:r>
            <a:r>
              <a:rPr sz="3600" dirty="0">
                <a:solidFill>
                  <a:srgbClr val="05507F"/>
                </a:solidFill>
              </a:rPr>
              <a:t>	</a:t>
            </a:r>
            <a:r>
              <a:rPr sz="3600" spc="-125" dirty="0">
                <a:solidFill>
                  <a:srgbClr val="05507F"/>
                </a:solidFill>
              </a:rPr>
              <a:t>White</a:t>
            </a:r>
            <a:r>
              <a:rPr sz="3600" spc="-65" dirty="0">
                <a:solidFill>
                  <a:srgbClr val="05507F"/>
                </a:solidFill>
              </a:rPr>
              <a:t> </a:t>
            </a:r>
            <a:r>
              <a:rPr sz="3600" spc="-10" dirty="0">
                <a:solidFill>
                  <a:srgbClr val="05507F"/>
                </a:solidFill>
              </a:rPr>
              <a:t>Space</a:t>
            </a:r>
            <a:r>
              <a:rPr sz="3600" dirty="0">
                <a:solidFill>
                  <a:srgbClr val="05507F"/>
                </a:solidFill>
              </a:rPr>
              <a:t>	</a:t>
            </a:r>
            <a:r>
              <a:rPr sz="3600" spc="75" dirty="0">
                <a:solidFill>
                  <a:srgbClr val="05507F"/>
                </a:solidFill>
              </a:rPr>
              <a:t>=</a:t>
            </a:r>
            <a:r>
              <a:rPr sz="3600" dirty="0">
                <a:solidFill>
                  <a:srgbClr val="05507F"/>
                </a:solidFill>
              </a:rPr>
              <a:t>	</a:t>
            </a:r>
            <a:r>
              <a:rPr sz="3600" spc="-185" dirty="0">
                <a:solidFill>
                  <a:srgbClr val="05507F"/>
                </a:solidFill>
              </a:rPr>
              <a:t>WaterGuru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3072583" y="2578100"/>
            <a:ext cx="1221105" cy="562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244"/>
              </a:spcBef>
            </a:pP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$3B/year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sticky</a:t>
            </a:r>
            <a:r>
              <a:rPr sz="1800" b="1" spc="-8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788692"/>
                </a:solidFill>
                <a:latin typeface="Arial"/>
                <a:cs typeface="Arial"/>
              </a:rPr>
              <a:t>ARR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9574" y="3687233"/>
            <a:ext cx="1535430" cy="842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25"/>
              </a:spcBef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Headaches</a:t>
            </a:r>
            <a:r>
              <a:rPr sz="1800" b="1" spc="8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788692"/>
                </a:solidFill>
                <a:latin typeface="Arial"/>
                <a:cs typeface="Arial"/>
              </a:rPr>
              <a:t>to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keep</a:t>
            </a:r>
            <a:r>
              <a:rPr sz="1800" b="1" spc="4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clean</a:t>
            </a:r>
            <a:r>
              <a:rPr sz="1800" b="1" spc="35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788692"/>
                </a:solidFill>
                <a:latin typeface="Arial"/>
                <a:cs typeface="Arial"/>
              </a:rPr>
              <a:t>&amp; </a:t>
            </a: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safe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388" y="1147233"/>
            <a:ext cx="1203325" cy="850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Appliance- enabled services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153" y="3619500"/>
            <a:ext cx="1337310" cy="562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244"/>
              </a:spcBef>
            </a:pP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Home</a:t>
            </a:r>
            <a:r>
              <a:rPr sz="1800" b="1" spc="6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pools </a:t>
            </a:r>
            <a:r>
              <a:rPr sz="1800" b="1" dirty="0">
                <a:solidFill>
                  <a:srgbClr val="788692"/>
                </a:solidFill>
                <a:latin typeface="Arial"/>
                <a:cs typeface="Arial"/>
              </a:rPr>
              <a:t>are</a:t>
            </a:r>
            <a:r>
              <a:rPr sz="1800" b="1" spc="10" dirty="0">
                <a:solidFill>
                  <a:srgbClr val="78869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788692"/>
                </a:solidFill>
                <a:latin typeface="Arial"/>
                <a:cs typeface="Arial"/>
              </a:rPr>
              <a:t>hot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10267" y="965199"/>
            <a:ext cx="1252220" cy="3700145"/>
            <a:chOff x="1710267" y="965199"/>
            <a:chExt cx="1252220" cy="37001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267" y="3513666"/>
              <a:ext cx="1168400" cy="11514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1111" y="2474257"/>
              <a:ext cx="975793" cy="9391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722" y="2453898"/>
              <a:ext cx="426308" cy="8992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7267" y="1710267"/>
              <a:ext cx="1109133" cy="635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6600" y="965199"/>
              <a:ext cx="872066" cy="10837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933142" y="1047511"/>
              <a:ext cx="10795" cy="3591560"/>
            </a:xfrm>
            <a:custGeom>
              <a:avLst/>
              <a:gdLst/>
              <a:ahLst/>
              <a:cxnLst/>
              <a:rect l="l" t="t" r="r" b="b"/>
              <a:pathLst>
                <a:path w="10794" h="3591560">
                  <a:moveTo>
                    <a:pt x="0" y="0"/>
                  </a:moveTo>
                  <a:lnTo>
                    <a:pt x="10257" y="3590968"/>
                  </a:lnTo>
                </a:path>
              </a:pathLst>
            </a:custGeom>
            <a:ln w="3810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1797" y="2611967"/>
            <a:ext cx="1266190" cy="562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244"/>
              </a:spcBef>
            </a:pPr>
            <a:r>
              <a:rPr sz="1800" b="1" spc="-20" dirty="0">
                <a:solidFill>
                  <a:srgbClr val="788692"/>
                </a:solidFill>
                <a:latin typeface="Arial"/>
                <a:cs typeface="Arial"/>
              </a:rPr>
              <a:t>Home </a:t>
            </a:r>
            <a:r>
              <a:rPr sz="1800" b="1" spc="-10" dirty="0">
                <a:solidFill>
                  <a:srgbClr val="788692"/>
                </a:solidFill>
                <a:latin typeface="Arial"/>
                <a:cs typeface="Arial"/>
              </a:rPr>
              <a:t>automation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72645" y="1047511"/>
            <a:ext cx="1498600" cy="3591560"/>
            <a:chOff x="6172645" y="1047511"/>
            <a:chExt cx="1498600" cy="359156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2999" y="1989665"/>
              <a:ext cx="1447800" cy="17356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1695" y="1047511"/>
              <a:ext cx="0" cy="3591560"/>
            </a:xfrm>
            <a:custGeom>
              <a:avLst/>
              <a:gdLst/>
              <a:ahLst/>
              <a:cxnLst/>
              <a:rect l="l" t="t" r="r" b="b"/>
              <a:pathLst>
                <a:path h="3591560">
                  <a:moveTo>
                    <a:pt x="0" y="0"/>
                  </a:moveTo>
                  <a:lnTo>
                    <a:pt x="1" y="3590968"/>
                  </a:lnTo>
                </a:path>
              </a:pathLst>
            </a:custGeom>
            <a:ln w="3810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1600" y="1761065"/>
            <a:ext cx="1109133" cy="1964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72100"/>
            <a:chOff x="0" y="0"/>
            <a:chExt cx="9372600" cy="537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9763"/>
              <a:ext cx="9372600" cy="45423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5133" y="4707466"/>
              <a:ext cx="558800" cy="4148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1910" y="173566"/>
            <a:ext cx="8770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0" dirty="0"/>
              <a:t>Beats</a:t>
            </a:r>
            <a:r>
              <a:rPr sz="3200" spc="-45" dirty="0"/>
              <a:t> </a:t>
            </a:r>
            <a:r>
              <a:rPr sz="3200" spc="-204" dirty="0"/>
              <a:t>competition</a:t>
            </a:r>
            <a:r>
              <a:rPr sz="3200" spc="-40" dirty="0"/>
              <a:t> </a:t>
            </a:r>
            <a:r>
              <a:rPr sz="3200" spc="-290" dirty="0"/>
              <a:t>on</a:t>
            </a:r>
            <a:r>
              <a:rPr sz="3200" spc="-40" dirty="0"/>
              <a:t> </a:t>
            </a:r>
            <a:r>
              <a:rPr sz="3200" spc="-135" dirty="0"/>
              <a:t>benefits,</a:t>
            </a:r>
            <a:r>
              <a:rPr sz="3200" spc="-45" dirty="0"/>
              <a:t> </a:t>
            </a:r>
            <a:r>
              <a:rPr sz="3200" spc="-95" dirty="0"/>
              <a:t>reliability</a:t>
            </a:r>
            <a:r>
              <a:rPr sz="3200" spc="-30" dirty="0"/>
              <a:t> </a:t>
            </a:r>
            <a:r>
              <a:rPr sz="3200" spc="-240" dirty="0"/>
              <a:t>and</a:t>
            </a:r>
            <a:r>
              <a:rPr sz="3200" spc="-45" dirty="0"/>
              <a:t> </a:t>
            </a:r>
            <a:r>
              <a:rPr sz="3200" spc="-50" dirty="0"/>
              <a:t>price</a:t>
            </a:r>
            <a:endParaRPr sz="32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60370"/>
              </p:ext>
            </p:extLst>
          </p:nvPr>
        </p:nvGraphicFramePr>
        <p:xfrm>
          <a:off x="437172" y="936145"/>
          <a:ext cx="8363928" cy="3273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2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5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67918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Water</a:t>
                      </a:r>
                      <a:r>
                        <a:rPr sz="14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192405" marR="184150" indent="60960">
                        <a:lnSpc>
                          <a:spcPct val="103200"/>
                        </a:lnSpc>
                        <a:spcBef>
                          <a:spcPts val="30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 Sense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135890" marR="127635" indent="193675">
                        <a:lnSpc>
                          <a:spcPct val="103200"/>
                        </a:lnSpc>
                        <a:spcBef>
                          <a:spcPts val="30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Dispense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170815" algn="ctr">
                        <a:lnSpc>
                          <a:spcPct val="99200"/>
                        </a:lnSpc>
                        <a:spcBef>
                          <a:spcPts val="365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Avoid</a:t>
                      </a:r>
                      <a:r>
                        <a:rPr sz="14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CYA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buildup problems</a:t>
                      </a:r>
                      <a:r>
                        <a:rPr sz="1350" b="1" spc="-15" baseline="2469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253365" marR="218440" indent="-27305" algn="just">
                        <a:lnSpc>
                          <a:spcPct val="99200"/>
                        </a:lnSpc>
                        <a:spcBef>
                          <a:spcPts val="36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Capture lifetime value</a:t>
                      </a:r>
                      <a:r>
                        <a:rPr sz="1350" b="1" spc="-15" baseline="2469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361315" marR="155575" indent="-198755">
                        <a:lnSpc>
                          <a:spcPct val="103200"/>
                        </a:lnSpc>
                        <a:spcBef>
                          <a:spcPts val="3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One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time 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183515" indent="-61594">
                        <a:lnSpc>
                          <a:spcPct val="103200"/>
                        </a:lnSpc>
                        <a:spcBef>
                          <a:spcPts val="300"/>
                        </a:spcBef>
                      </a:pP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Annual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D6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WaterGuru</a:t>
                      </a:r>
                      <a:r>
                        <a:rPr sz="14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Treat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68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8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$400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84F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DIY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7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Floater/Feeder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680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0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80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0"/>
                        </a:lnSpc>
                      </a:pPr>
                      <a:r>
                        <a:rPr sz="2500" dirty="0">
                          <a:solidFill>
                            <a:srgbClr val="FFC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$50/150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$550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697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Saltwater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generator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675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7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7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75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$2100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$310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Serviced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pools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2670"/>
                        </a:lnSpc>
                      </a:pPr>
                      <a:r>
                        <a:rPr sz="2500" dirty="0">
                          <a:latin typeface="Times New Roman"/>
                          <a:cs typeface="Times New Roman"/>
                        </a:rPr>
                        <a:t>○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70"/>
                        </a:lnSpc>
                      </a:pPr>
                      <a:r>
                        <a:rPr sz="2500" dirty="0">
                          <a:latin typeface="Times New Roman"/>
                          <a:cs typeface="Times New Roman"/>
                        </a:rPr>
                        <a:t>○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70"/>
                        </a:lnSpc>
                      </a:pPr>
                      <a:r>
                        <a:rPr sz="2500" dirty="0">
                          <a:solidFill>
                            <a:srgbClr val="FFC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70"/>
                        </a:lnSpc>
                      </a:pPr>
                      <a:r>
                        <a:rPr sz="2500" dirty="0">
                          <a:solidFill>
                            <a:srgbClr val="FFC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n/a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$1500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5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pHin</a:t>
                      </a:r>
                      <a:r>
                        <a:rPr sz="1350" spc="-15" baseline="24691" dirty="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sz="1350" spc="-15" baseline="24691" dirty="0">
                          <a:latin typeface="Arial"/>
                          <a:cs typeface="Arial"/>
                        </a:rPr>
                        <a:t>+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665"/>
                        </a:lnSpc>
                      </a:pPr>
                      <a:r>
                        <a:rPr sz="2500" dirty="0">
                          <a:solidFill>
                            <a:srgbClr val="FFC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5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65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5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$340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$600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22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Sutro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2660"/>
                        </a:lnSpc>
                      </a:pPr>
                      <a:r>
                        <a:rPr sz="2500" dirty="0">
                          <a:solidFill>
                            <a:srgbClr val="00B05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74345" algn="r">
                        <a:lnSpc>
                          <a:spcPts val="2660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500" dirty="0">
                          <a:solidFill>
                            <a:srgbClr val="C00000"/>
                          </a:solidFill>
                          <a:latin typeface="Segoe UI Symbol"/>
                          <a:cs typeface="Segoe UI Symbol"/>
                        </a:rPr>
                        <a:t>◉</a:t>
                      </a:r>
                      <a:endParaRPr sz="2500">
                        <a:latin typeface="Segoe UI Symbol"/>
                        <a:cs typeface="Segoe UI 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$695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$600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66345" y="4360333"/>
            <a:ext cx="8481695" cy="84264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93700" marR="5080">
              <a:lnSpc>
                <a:spcPct val="103200"/>
              </a:lnSpc>
              <a:spcBef>
                <a:spcPts val="70"/>
              </a:spcBef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4,000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surveys.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surveys: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80%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trichlor</a:t>
            </a:r>
            <a:r>
              <a:rPr sz="7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maintained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pools,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serviced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pools.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CDC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CYA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levels</a:t>
            </a:r>
            <a:r>
              <a:rPr sz="7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r>
              <a:rPr sz="7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Sticky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recurring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revenues,</a:t>
            </a:r>
            <a:r>
              <a:rPr sz="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Floater/Feeder</a:t>
            </a:r>
            <a:r>
              <a:rPr sz="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churn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(30%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loyal</a:t>
            </a:r>
            <a:r>
              <a:rPr sz="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out)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churn</a:t>
            </a:r>
            <a:r>
              <a:rPr sz="7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++Phin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Hayward/Pentair</a:t>
            </a:r>
            <a:r>
              <a:rPr sz="7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r>
              <a:rPr sz="7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ORP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chlorine)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pH.</a:t>
            </a:r>
            <a:r>
              <a:rPr sz="7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Phin</a:t>
            </a:r>
            <a:r>
              <a:rPr sz="7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7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Sutro</a:t>
            </a:r>
            <a:r>
              <a:rPr sz="7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advise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balance.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Phin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$99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subscription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fee.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Pentair,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manual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serviced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dispensing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Trichlor.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sz="7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dispense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chlorine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regardless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700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7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needed.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Recurring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revenues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proprietary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consumables.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typical</a:t>
            </a:r>
            <a:r>
              <a:rPr sz="7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18,000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gallon</a:t>
            </a:r>
            <a:r>
              <a:rPr sz="7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pool.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646" y="4423833"/>
            <a:ext cx="7717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In</a:t>
            </a:r>
            <a:r>
              <a:rPr sz="2000" b="1" spc="-4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presence</a:t>
            </a:r>
            <a:r>
              <a:rPr sz="20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of</a:t>
            </a:r>
            <a:r>
              <a:rPr sz="2000" b="1" spc="-5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097C5"/>
                </a:solidFill>
                <a:latin typeface="Arial"/>
                <a:cs typeface="Arial"/>
              </a:rPr>
              <a:t>CYA,</a:t>
            </a:r>
            <a:r>
              <a:rPr sz="2000" b="1" spc="-5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ORP</a:t>
            </a:r>
            <a:r>
              <a:rPr sz="20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is</a:t>
            </a:r>
            <a:r>
              <a:rPr sz="2000" b="1" spc="-4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poorly</a:t>
            </a:r>
            <a:r>
              <a:rPr sz="2000" b="1" spc="-4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correlated</a:t>
            </a:r>
            <a:r>
              <a:rPr sz="20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with</a:t>
            </a:r>
            <a:r>
              <a:rPr sz="2000" b="1" spc="-4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Free</a:t>
            </a:r>
            <a:r>
              <a:rPr sz="2000" b="1" spc="-35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97C5"/>
                </a:solidFill>
                <a:latin typeface="Arial"/>
                <a:cs typeface="Arial"/>
              </a:rPr>
              <a:t>Chlorine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&amp;</a:t>
            </a:r>
            <a:r>
              <a:rPr sz="2000" b="1" spc="-6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97C5"/>
                </a:solidFill>
                <a:latin typeface="Arial"/>
                <a:cs typeface="Arial"/>
              </a:rPr>
              <a:t>requires</a:t>
            </a:r>
            <a:r>
              <a:rPr sz="2000" b="1" spc="-6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97C5"/>
                </a:solidFill>
                <a:latin typeface="Arial"/>
                <a:cs typeface="Arial"/>
              </a:rPr>
              <a:t>constant</a:t>
            </a:r>
            <a:r>
              <a:rPr sz="2000" b="1" spc="-70" dirty="0">
                <a:solidFill>
                  <a:srgbClr val="0097C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97C5"/>
                </a:solidFill>
                <a:latin typeface="Arial"/>
                <a:cs typeface="Arial"/>
              </a:rPr>
              <a:t>calibration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055" y="55033"/>
            <a:ext cx="8727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Bahnschrift SemiCondensed"/>
                <a:cs typeface="Bahnschrift SemiCondensed"/>
              </a:rPr>
              <a:t>ORP</a:t>
            </a:r>
            <a:r>
              <a:rPr sz="4400" spc="245" dirty="0">
                <a:latin typeface="Bahnschrift SemiCondensed"/>
                <a:cs typeface="Bahnschrift SemiCondensed"/>
              </a:rPr>
              <a:t> </a:t>
            </a:r>
            <a:r>
              <a:rPr sz="4400" b="0" spc="-265" dirty="0">
                <a:latin typeface="Tahoma"/>
                <a:cs typeface="Tahoma"/>
              </a:rPr>
              <a:t>sensors</a:t>
            </a:r>
            <a:r>
              <a:rPr sz="4400" b="0" spc="-430" dirty="0">
                <a:latin typeface="Tahoma"/>
                <a:cs typeface="Tahoma"/>
              </a:rPr>
              <a:t> </a:t>
            </a:r>
            <a:r>
              <a:rPr sz="4400" b="0" spc="-260" dirty="0">
                <a:latin typeface="Tahoma"/>
                <a:cs typeface="Tahoma"/>
              </a:rPr>
              <a:t>don’t</a:t>
            </a:r>
            <a:r>
              <a:rPr sz="4400" b="0" spc="-430" dirty="0">
                <a:latin typeface="Tahoma"/>
                <a:cs typeface="Tahoma"/>
              </a:rPr>
              <a:t> </a:t>
            </a:r>
            <a:r>
              <a:rPr sz="4400" b="0" spc="-380" dirty="0">
                <a:latin typeface="Tahoma"/>
                <a:cs typeface="Tahoma"/>
              </a:rPr>
              <a:t>measure</a:t>
            </a:r>
            <a:r>
              <a:rPr sz="4400" b="0" spc="-434" dirty="0">
                <a:latin typeface="Tahoma"/>
                <a:cs typeface="Tahoma"/>
              </a:rPr>
              <a:t> </a:t>
            </a:r>
            <a:r>
              <a:rPr sz="4400" b="0" spc="-325" dirty="0">
                <a:latin typeface="Tahoma"/>
                <a:cs typeface="Tahoma"/>
              </a:rPr>
              <a:t>Free</a:t>
            </a:r>
            <a:r>
              <a:rPr sz="4400" b="0" spc="-434" dirty="0">
                <a:latin typeface="Tahoma"/>
                <a:cs typeface="Tahoma"/>
              </a:rPr>
              <a:t> </a:t>
            </a:r>
            <a:r>
              <a:rPr sz="4400" b="0" spc="-425" dirty="0">
                <a:latin typeface="Tahoma"/>
                <a:cs typeface="Tahoma"/>
              </a:rPr>
              <a:t>Chlorine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33" y="1210732"/>
            <a:ext cx="2108200" cy="290406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89200" y="973667"/>
            <a:ext cx="6790690" cy="3378200"/>
            <a:chOff x="2489200" y="973667"/>
            <a:chExt cx="6790690" cy="3378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9200" y="1219200"/>
              <a:ext cx="1854200" cy="28786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0" y="973667"/>
              <a:ext cx="4936067" cy="3378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7635" y="1248833"/>
            <a:ext cx="808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0" dirty="0">
                <a:solidFill>
                  <a:srgbClr val="FF0000"/>
                </a:solidFill>
                <a:latin typeface="Arial"/>
                <a:cs typeface="Arial"/>
              </a:rPr>
              <a:t>ORP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2949" y="1196021"/>
            <a:ext cx="3629660" cy="3809365"/>
            <a:chOff x="5742949" y="1196021"/>
            <a:chExt cx="3629660" cy="3809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2949" y="1196021"/>
              <a:ext cx="3629651" cy="38087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073400"/>
              <a:ext cx="1388532" cy="14901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Many</a:t>
            </a:r>
            <a:r>
              <a:rPr spc="-90" dirty="0"/>
              <a:t> </a:t>
            </a:r>
            <a:r>
              <a:rPr spc="-80" dirty="0"/>
              <a:t>states</a:t>
            </a:r>
            <a:r>
              <a:rPr spc="-135" dirty="0"/>
              <a:t> </a:t>
            </a:r>
            <a:r>
              <a:rPr spc="-254" dirty="0"/>
              <a:t>began</a:t>
            </a:r>
            <a:r>
              <a:rPr spc="-70" dirty="0"/>
              <a:t> </a:t>
            </a:r>
            <a:r>
              <a:rPr spc="-285" dirty="0"/>
              <a:t>to</a:t>
            </a:r>
            <a:r>
              <a:rPr spc="-70" dirty="0"/>
              <a:t> </a:t>
            </a:r>
            <a:r>
              <a:rPr spc="-175" dirty="0"/>
              <a:t>regulate</a:t>
            </a:r>
            <a:r>
              <a:rPr spc="-85" dirty="0"/>
              <a:t> </a:t>
            </a:r>
            <a:r>
              <a:rPr spc="-25" dirty="0"/>
              <a:t>CYA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2280" y="948874"/>
          <a:ext cx="5841365" cy="360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1440" marR="243840">
                        <a:lnSpc>
                          <a:spcPts val="2130"/>
                        </a:lnSpc>
                        <a:spcBef>
                          <a:spcPts val="4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Maximu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ppm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Alaska,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York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Wisconsin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Kentucky,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Nebraska,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Hampshire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Indiana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Ohio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Iowa,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Michigan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California,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Texas,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Florida,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others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Arizona,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Oregon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62757" y="4703233"/>
            <a:ext cx="4797425" cy="60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Reach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months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use,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CDC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maximum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guidance</a:t>
            </a:r>
            <a:r>
              <a:rPr sz="14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=90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Confidential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|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22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11" y="4250213"/>
            <a:ext cx="306705" cy="469900"/>
          </a:xfrm>
          <a:custGeom>
            <a:avLst/>
            <a:gdLst/>
            <a:ahLst/>
            <a:cxnLst/>
            <a:rect l="l" t="t" r="r" b="b"/>
            <a:pathLst>
              <a:path w="306705" h="469900">
                <a:moveTo>
                  <a:pt x="254899" y="57346"/>
                </a:moveTo>
                <a:lnTo>
                  <a:pt x="0" y="455810"/>
                </a:lnTo>
                <a:lnTo>
                  <a:pt x="21396" y="469497"/>
                </a:lnTo>
                <a:lnTo>
                  <a:pt x="276295" y="71033"/>
                </a:lnTo>
                <a:lnTo>
                  <a:pt x="254899" y="57346"/>
                </a:lnTo>
                <a:close/>
              </a:path>
              <a:path w="306705" h="469900">
                <a:moveTo>
                  <a:pt x="301722" y="46648"/>
                </a:moveTo>
                <a:lnTo>
                  <a:pt x="261743" y="46648"/>
                </a:lnTo>
                <a:lnTo>
                  <a:pt x="283139" y="60335"/>
                </a:lnTo>
                <a:lnTo>
                  <a:pt x="276295" y="71033"/>
                </a:lnTo>
                <a:lnTo>
                  <a:pt x="297692" y="84721"/>
                </a:lnTo>
                <a:lnTo>
                  <a:pt x="301722" y="46648"/>
                </a:lnTo>
                <a:close/>
              </a:path>
              <a:path w="306705" h="469900">
                <a:moveTo>
                  <a:pt x="261743" y="46648"/>
                </a:moveTo>
                <a:lnTo>
                  <a:pt x="254899" y="57346"/>
                </a:lnTo>
                <a:lnTo>
                  <a:pt x="276295" y="71033"/>
                </a:lnTo>
                <a:lnTo>
                  <a:pt x="283139" y="60335"/>
                </a:lnTo>
                <a:lnTo>
                  <a:pt x="261743" y="46648"/>
                </a:lnTo>
                <a:close/>
              </a:path>
              <a:path w="306705" h="469900">
                <a:moveTo>
                  <a:pt x="306660" y="0"/>
                </a:moveTo>
                <a:lnTo>
                  <a:pt x="233502" y="43658"/>
                </a:lnTo>
                <a:lnTo>
                  <a:pt x="254899" y="57346"/>
                </a:lnTo>
                <a:lnTo>
                  <a:pt x="261743" y="46648"/>
                </a:lnTo>
                <a:lnTo>
                  <a:pt x="301722" y="46648"/>
                </a:lnTo>
                <a:lnTo>
                  <a:pt x="3066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237065"/>
            <a:ext cx="9385300" cy="5141595"/>
            <a:chOff x="-6350" y="237065"/>
            <a:chExt cx="9385300" cy="5141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133" y="4707466"/>
              <a:ext cx="558800" cy="4148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32092"/>
              <a:ext cx="9372600" cy="4540250"/>
            </a:xfrm>
            <a:custGeom>
              <a:avLst/>
              <a:gdLst/>
              <a:ahLst/>
              <a:cxnLst/>
              <a:rect l="l" t="t" r="r" b="b"/>
              <a:pathLst>
                <a:path w="9372600" h="4540250">
                  <a:moveTo>
                    <a:pt x="0" y="0"/>
                  </a:moveTo>
                  <a:lnTo>
                    <a:pt x="9372600" y="0"/>
                  </a:lnTo>
                  <a:lnTo>
                    <a:pt x="9372600" y="4540007"/>
                  </a:lnTo>
                  <a:lnTo>
                    <a:pt x="0" y="454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5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32092"/>
              <a:ext cx="9372600" cy="4540250"/>
            </a:xfrm>
            <a:custGeom>
              <a:avLst/>
              <a:gdLst/>
              <a:ahLst/>
              <a:cxnLst/>
              <a:rect l="l" t="t" r="r" b="b"/>
              <a:pathLst>
                <a:path w="9372600" h="4540250">
                  <a:moveTo>
                    <a:pt x="0" y="0"/>
                  </a:moveTo>
                  <a:lnTo>
                    <a:pt x="9372600" y="0"/>
                  </a:lnTo>
                  <a:lnTo>
                    <a:pt x="9372600" y="4540007"/>
                  </a:lnTo>
                </a:path>
                <a:path w="9372600" h="4540250">
                  <a:moveTo>
                    <a:pt x="0" y="454000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F6F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6600" y="237065"/>
              <a:ext cx="3344332" cy="165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5930" y="131233"/>
            <a:ext cx="300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25" dirty="0">
                <a:latin typeface="Tahoma"/>
                <a:cs typeface="Tahoma"/>
              </a:rPr>
              <a:t>Teddy</a:t>
            </a:r>
            <a:r>
              <a:rPr sz="3600" b="0" spc="-340" dirty="0">
                <a:latin typeface="Tahoma"/>
                <a:cs typeface="Tahoma"/>
              </a:rPr>
              <a:t> </a:t>
            </a:r>
            <a:r>
              <a:rPr sz="3600" b="0" spc="-235" dirty="0">
                <a:latin typeface="Tahoma"/>
                <a:cs typeface="Tahoma"/>
              </a:rPr>
              <a:t>Shalon</a:t>
            </a:r>
            <a:r>
              <a:rPr sz="3600" b="0" spc="-340" dirty="0">
                <a:latin typeface="Tahoma"/>
                <a:cs typeface="Tahoma"/>
              </a:rPr>
              <a:t> </a:t>
            </a:r>
            <a:r>
              <a:rPr sz="3600" b="0" spc="-125" dirty="0">
                <a:latin typeface="Tahoma"/>
                <a:cs typeface="Tahoma"/>
              </a:rPr>
              <a:t>Bio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354" y="977900"/>
            <a:ext cx="8445500" cy="39458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333115">
              <a:lnSpc>
                <a:spcPct val="120000"/>
              </a:lnSpc>
              <a:spcBef>
                <a:spcPts val="6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Shalon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decades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 experience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accomplished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entrepreneur, focusing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multidisciplinary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ventures.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broad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technical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background,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spanning,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material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science,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electronics,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software,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optics,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pharmaceutical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development,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clinical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science,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formation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startups.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management,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finance.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He’s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skills,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assembling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leading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companies.</a:t>
            </a:r>
            <a:endParaRPr sz="1000">
              <a:latin typeface="Arial"/>
              <a:cs typeface="Arial"/>
            </a:endParaRPr>
          </a:p>
          <a:p>
            <a:pPr marL="12700" marR="116839">
              <a:lnSpc>
                <a:spcPct val="119400"/>
              </a:lnSpc>
              <a:spcBef>
                <a:spcPts val="36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started his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first company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22. It developed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surgical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devices.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then moved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on to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informatics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founded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Ivy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Technologies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served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as its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President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CTO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from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 inception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 acquisition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by a biomedical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subsidiary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Nestlé.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 subsequently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co-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founded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incubator,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Metaphase,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oversaw all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technical and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clinical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developments.</a:t>
            </a:r>
            <a:endParaRPr sz="1000">
              <a:latin typeface="Arial"/>
              <a:cs typeface="Arial"/>
            </a:endParaRPr>
          </a:p>
          <a:p>
            <a:pPr marL="12700" marR="553720">
              <a:lnSpc>
                <a:spcPct val="122200"/>
              </a:lnSpc>
              <a:spcBef>
                <a:spcPts val="53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continued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emerged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Metaphase,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taking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formation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exit.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BioPolymerix,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inert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antimicrobial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coatings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applications,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acquired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Biocompatibles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International.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Synteni,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 microarrays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measuring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acquired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Incyte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Genomics.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20800"/>
              </a:lnSpc>
              <a:spcBef>
                <a:spcPts val="55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managing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director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Shalon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Ventures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dedicated to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 investing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 seed multidisciplinary projects. He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founded and led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Neosil,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dermatology-focused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specialty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pharmaceutical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(sold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Peplin);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AirXpanders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reconstructive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surgery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company;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Osteogenix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orthobiologic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(sold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Medtronic);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Theracaine,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focusing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opioid-</a:t>
            </a:r>
            <a:r>
              <a:rPr sz="10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free solution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post-operative pain; ThinOptics,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creating ultrathin glasses and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WaterGuru,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recreational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water purification company.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serves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partner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Prolog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Ventures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where he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vets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 its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investments.</a:t>
            </a:r>
            <a:endParaRPr sz="1000">
              <a:latin typeface="Arial"/>
              <a:cs typeface="Arial"/>
            </a:endParaRPr>
          </a:p>
          <a:p>
            <a:pPr marL="12700" marR="95250">
              <a:lnSpc>
                <a:spcPct val="119400"/>
              </a:lnSpc>
              <a:spcBef>
                <a:spcPts val="56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Teddy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born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Israel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1957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came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U.S.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1970.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received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M.S.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Science,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B.A.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Physics,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B.S.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Electrical Engineering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Washington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University.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He lives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Palo Alto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wife Michal,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daughter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Tesha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sons Liam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Nitan.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734"/>
            <a:ext cx="9372600" cy="453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9310">
              <a:lnSpc>
                <a:spcPct val="100000"/>
              </a:lnSpc>
              <a:spcBef>
                <a:spcPts val="100"/>
              </a:spcBef>
            </a:pPr>
            <a:r>
              <a:rPr sz="4900" b="0" spc="-114" dirty="0">
                <a:latin typeface="Tahoma"/>
                <a:cs typeface="Tahoma"/>
              </a:rPr>
              <a:t>9</a:t>
            </a:r>
            <a:r>
              <a:rPr sz="4900" b="0" spc="-509" dirty="0">
                <a:latin typeface="Tahoma"/>
                <a:cs typeface="Tahoma"/>
              </a:rPr>
              <a:t> </a:t>
            </a:r>
            <a:r>
              <a:rPr sz="4900" b="0" spc="-215" dirty="0">
                <a:latin typeface="Tahoma"/>
                <a:cs typeface="Tahoma"/>
              </a:rPr>
              <a:t>million</a:t>
            </a:r>
            <a:r>
              <a:rPr sz="4900" b="0" spc="-509" dirty="0">
                <a:latin typeface="Tahoma"/>
                <a:cs typeface="Tahoma"/>
              </a:rPr>
              <a:t> </a:t>
            </a:r>
            <a:r>
              <a:rPr sz="4900" b="0" spc="-355" dirty="0">
                <a:latin typeface="Tahoma"/>
                <a:cs typeface="Tahoma"/>
              </a:rPr>
              <a:t>hate</a:t>
            </a:r>
            <a:r>
              <a:rPr sz="4900" b="0" spc="-509" dirty="0">
                <a:latin typeface="Tahoma"/>
                <a:cs typeface="Tahoma"/>
              </a:rPr>
              <a:t> </a:t>
            </a:r>
            <a:r>
              <a:rPr sz="4900" b="0" spc="-310" dirty="0">
                <a:latin typeface="Tahoma"/>
                <a:cs typeface="Tahoma"/>
              </a:rPr>
              <a:t>pool</a:t>
            </a:r>
            <a:r>
              <a:rPr sz="4900" b="0" spc="-509" dirty="0">
                <a:latin typeface="Tahoma"/>
                <a:cs typeface="Tahoma"/>
              </a:rPr>
              <a:t> </a:t>
            </a:r>
            <a:r>
              <a:rPr sz="4900" b="0" spc="-330" dirty="0">
                <a:latin typeface="Tahoma"/>
                <a:cs typeface="Tahoma"/>
              </a:rPr>
              <a:t>water</a:t>
            </a:r>
            <a:r>
              <a:rPr sz="4900" b="0" spc="-509" dirty="0">
                <a:latin typeface="Tahoma"/>
                <a:cs typeface="Tahoma"/>
              </a:rPr>
              <a:t> </a:t>
            </a:r>
            <a:r>
              <a:rPr sz="4900" b="0" spc="-355" dirty="0">
                <a:latin typeface="Tahoma"/>
                <a:cs typeface="Tahoma"/>
              </a:rPr>
              <a:t>care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624" y="4983478"/>
            <a:ext cx="7604759" cy="26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4690" marR="5080" indent="-682625">
              <a:lnSpc>
                <a:spcPct val="1111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68%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experienced problem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 the past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3 years requiring draining pool and restarting.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Over 50%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said they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had a major problem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 the.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year.</a:t>
            </a:r>
            <a:r>
              <a:rPr sz="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61%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Leslie’s,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57%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Salt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pools,</a:t>
            </a:r>
            <a:r>
              <a:rPr sz="7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47%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serviced</a:t>
            </a:r>
            <a:r>
              <a:rPr sz="7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in survey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1022 pool owners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**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69%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automation of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care in a</a:t>
            </a:r>
            <a:r>
              <a:rPr sz="7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4,000 pool owners in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extensive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research which guided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7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8534" y="2481737"/>
            <a:ext cx="5106670" cy="2301875"/>
            <a:chOff x="1888534" y="2481737"/>
            <a:chExt cx="5106670" cy="23018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8534" y="2481737"/>
              <a:ext cx="2402992" cy="2286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2200" y="2497428"/>
              <a:ext cx="2402991" cy="2286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9837" y="2865967"/>
            <a:ext cx="1159510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238760" algn="just">
              <a:lnSpc>
                <a:spcPct val="99500"/>
              </a:lnSpc>
              <a:spcBef>
                <a:spcPts val="115"/>
              </a:spcBef>
            </a:pP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Weekly 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hassle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b="1" spc="-170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2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Safe 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Clear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7689" y="2832100"/>
            <a:ext cx="1577340" cy="14833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Expensive </a:t>
            </a:r>
            <a:r>
              <a:rPr sz="2400" b="1" spc="-145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b="1" spc="-95" dirty="0">
                <a:solidFill>
                  <a:srgbClr val="FFFFFF"/>
                </a:solidFill>
                <a:latin typeface="Calibri"/>
                <a:cs typeface="Calibri"/>
              </a:rPr>
              <a:t>resolve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Calibri"/>
                <a:cs typeface="Calibri"/>
              </a:rPr>
              <a:t>every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1-</a:t>
            </a:r>
            <a:r>
              <a:rPr sz="2400" b="1" spc="6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years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936" y="4995333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2676" y="1155700"/>
            <a:ext cx="6286500" cy="10128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694055" marR="5080" indent="-681990">
              <a:lnSpc>
                <a:spcPct val="102400"/>
              </a:lnSpc>
              <a:spcBef>
                <a:spcPts val="5"/>
              </a:spcBef>
            </a:pPr>
            <a:r>
              <a:rPr sz="3200" spc="-229" dirty="0">
                <a:solidFill>
                  <a:srgbClr val="FFFFFF"/>
                </a:solidFill>
                <a:latin typeface="Tahoma"/>
                <a:cs typeface="Tahoma"/>
              </a:rPr>
              <a:t>Experiencing</a:t>
            </a:r>
            <a:r>
              <a:rPr sz="3200" spc="-315" dirty="0">
                <a:solidFill>
                  <a:srgbClr val="FFFFFF"/>
                </a:solidFill>
                <a:latin typeface="Tahoma"/>
                <a:cs typeface="Tahoma"/>
              </a:rPr>
              <a:t> major</a:t>
            </a:r>
            <a:r>
              <a:rPr sz="32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25" dirty="0">
                <a:solidFill>
                  <a:srgbClr val="FFFFFF"/>
                </a:solidFill>
                <a:latin typeface="Tahoma"/>
                <a:cs typeface="Tahoma"/>
              </a:rPr>
              <a:t>water</a:t>
            </a:r>
            <a:r>
              <a:rPr sz="320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r>
              <a:rPr sz="32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45" dirty="0">
                <a:solidFill>
                  <a:srgbClr val="FFFFFF"/>
                </a:solidFill>
                <a:latin typeface="Tahoma"/>
                <a:cs typeface="Tahoma"/>
              </a:rPr>
              <a:t>every </a:t>
            </a:r>
            <a:r>
              <a:rPr sz="3200" spc="-220" dirty="0">
                <a:solidFill>
                  <a:srgbClr val="FFFFFF"/>
                </a:solidFill>
                <a:latin typeface="Tahoma"/>
                <a:cs typeface="Tahoma"/>
              </a:rPr>
              <a:t>year</a:t>
            </a:r>
            <a:r>
              <a:rPr sz="320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320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0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320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85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3200" spc="-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372600" cy="5368290"/>
            <a:chOff x="0" y="0"/>
            <a:chExt cx="9372600" cy="536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9734"/>
              <a:ext cx="9372600" cy="45381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994" y="950239"/>
              <a:ext cx="1876333" cy="40608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8644" y="943889"/>
              <a:ext cx="1889125" cy="4074160"/>
            </a:xfrm>
            <a:custGeom>
              <a:avLst/>
              <a:gdLst/>
              <a:ahLst/>
              <a:cxnLst/>
              <a:rect l="l" t="t" r="r" b="b"/>
              <a:pathLst>
                <a:path w="1889125" h="4074160">
                  <a:moveTo>
                    <a:pt x="0" y="0"/>
                  </a:moveTo>
                  <a:lnTo>
                    <a:pt x="1889033" y="0"/>
                  </a:lnTo>
                  <a:lnTo>
                    <a:pt x="1889033" y="4073555"/>
                  </a:lnTo>
                  <a:lnTo>
                    <a:pt x="0" y="40735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966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4200" b="0" spc="-220" dirty="0">
                <a:latin typeface="Tahoma"/>
                <a:cs typeface="Tahoma"/>
              </a:rPr>
              <a:t>Measures</a:t>
            </a:r>
            <a:r>
              <a:rPr sz="4200" b="0" spc="-400" dirty="0">
                <a:latin typeface="Tahoma"/>
                <a:cs typeface="Tahoma"/>
              </a:rPr>
              <a:t> </a:t>
            </a:r>
            <a:r>
              <a:rPr sz="4200" b="0" spc="-540" dirty="0">
                <a:latin typeface="Tahoma"/>
                <a:cs typeface="Tahoma"/>
              </a:rPr>
              <a:t>&amp;</a:t>
            </a:r>
            <a:r>
              <a:rPr sz="4200" b="0" spc="-400" dirty="0">
                <a:latin typeface="Tahoma"/>
                <a:cs typeface="Tahoma"/>
              </a:rPr>
              <a:t> </a:t>
            </a:r>
            <a:r>
              <a:rPr sz="4200" b="0" spc="-240" dirty="0">
                <a:latin typeface="Tahoma"/>
                <a:cs typeface="Tahoma"/>
              </a:rPr>
              <a:t>advises</a:t>
            </a:r>
            <a:r>
              <a:rPr sz="4200" b="0" spc="-395" dirty="0">
                <a:latin typeface="Tahoma"/>
                <a:cs typeface="Tahoma"/>
              </a:rPr>
              <a:t> </a:t>
            </a:r>
            <a:r>
              <a:rPr sz="4200" b="0" spc="-250" dirty="0">
                <a:latin typeface="Tahoma"/>
                <a:cs typeface="Tahoma"/>
              </a:rPr>
              <a:t>for</a:t>
            </a:r>
            <a:r>
              <a:rPr sz="4200" b="0" spc="-405" dirty="0">
                <a:latin typeface="Tahoma"/>
                <a:cs typeface="Tahoma"/>
              </a:rPr>
              <a:t> </a:t>
            </a:r>
            <a:r>
              <a:rPr sz="4200" b="0" spc="-245" dirty="0">
                <a:latin typeface="Tahoma"/>
                <a:cs typeface="Tahoma"/>
              </a:rPr>
              <a:t>perfect</a:t>
            </a:r>
            <a:r>
              <a:rPr sz="4200" b="0" spc="-390" dirty="0">
                <a:latin typeface="Tahoma"/>
                <a:cs typeface="Tahoma"/>
              </a:rPr>
              <a:t> </a:t>
            </a:r>
            <a:r>
              <a:rPr sz="4200" b="0" spc="-260" dirty="0">
                <a:latin typeface="Tahoma"/>
                <a:cs typeface="Tahoma"/>
              </a:rPr>
              <a:t>pool</a:t>
            </a:r>
            <a:r>
              <a:rPr sz="4200" b="0" spc="-390" dirty="0">
                <a:latin typeface="Tahoma"/>
                <a:cs typeface="Tahoma"/>
              </a:rPr>
              <a:t> </a:t>
            </a:r>
            <a:r>
              <a:rPr sz="4200" b="0" spc="-285" dirty="0">
                <a:latin typeface="Tahoma"/>
                <a:cs typeface="Tahoma"/>
              </a:rPr>
              <a:t>water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7044" y="1139821"/>
            <a:ext cx="5683885" cy="2249170"/>
          </a:xfrm>
          <a:custGeom>
            <a:avLst/>
            <a:gdLst/>
            <a:ahLst/>
            <a:cxnLst/>
            <a:rect l="l" t="t" r="r" b="b"/>
            <a:pathLst>
              <a:path w="5683884" h="2249170">
                <a:moveTo>
                  <a:pt x="0" y="562265"/>
                </a:moveTo>
                <a:lnTo>
                  <a:pt x="5683497" y="562265"/>
                </a:lnTo>
              </a:path>
              <a:path w="5683884" h="2249170">
                <a:moveTo>
                  <a:pt x="0" y="1124530"/>
                </a:moveTo>
                <a:lnTo>
                  <a:pt x="5683497" y="1124530"/>
                </a:lnTo>
              </a:path>
              <a:path w="5683884" h="2249170">
                <a:moveTo>
                  <a:pt x="0" y="1686795"/>
                </a:moveTo>
                <a:lnTo>
                  <a:pt x="5683497" y="1686795"/>
                </a:lnTo>
              </a:path>
              <a:path w="5683884" h="2249170">
                <a:moveTo>
                  <a:pt x="0" y="0"/>
                </a:moveTo>
                <a:lnTo>
                  <a:pt x="5683497" y="0"/>
                </a:lnTo>
              </a:path>
              <a:path w="5683884" h="2249170">
                <a:moveTo>
                  <a:pt x="0" y="2249060"/>
                </a:moveTo>
                <a:lnTo>
                  <a:pt x="5683497" y="2249060"/>
                </a:lnTo>
              </a:path>
            </a:pathLst>
          </a:custGeom>
          <a:ln w="12700">
            <a:solidFill>
              <a:srgbClr val="4B7B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8069" y="1021926"/>
            <a:ext cx="5290820" cy="227774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appliance</a:t>
            </a:r>
            <a:endParaRPr sz="2400">
              <a:latin typeface="Arial"/>
              <a:cs typeface="Arial"/>
            </a:endParaRPr>
          </a:p>
          <a:p>
            <a:pPr marL="12700" marR="137795">
              <a:lnSpc>
                <a:spcPct val="152800"/>
              </a:lnSpc>
              <a:spcBef>
                <a:spcPts val="6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3,000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sold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97%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reorder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supplies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Happy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NPS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score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54667" y="1405465"/>
            <a:ext cx="3996690" cy="3606800"/>
            <a:chOff x="1354667" y="1405465"/>
            <a:chExt cx="3996690" cy="36068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2932" y="4470400"/>
              <a:ext cx="1778000" cy="5418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667" y="1405465"/>
              <a:ext cx="2319867" cy="2802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734"/>
            <a:ext cx="9372600" cy="453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Tahoma"/>
                <a:cs typeface="Tahoma"/>
              </a:rPr>
              <a:t>Treats</a:t>
            </a:r>
            <a:r>
              <a:rPr sz="4400" b="0" spc="-430" dirty="0">
                <a:latin typeface="Tahoma"/>
                <a:cs typeface="Tahoma"/>
              </a:rPr>
              <a:t> </a:t>
            </a:r>
            <a:r>
              <a:rPr sz="4400" b="0" spc="-275" dirty="0">
                <a:latin typeface="Tahoma"/>
                <a:cs typeface="Tahoma"/>
              </a:rPr>
              <a:t>pool</a:t>
            </a:r>
            <a:r>
              <a:rPr sz="4400" b="0" spc="-434" dirty="0">
                <a:latin typeface="Tahoma"/>
                <a:cs typeface="Tahoma"/>
              </a:rPr>
              <a:t> </a:t>
            </a:r>
            <a:r>
              <a:rPr sz="4400" b="0" spc="-290" dirty="0">
                <a:latin typeface="Tahoma"/>
                <a:cs typeface="Tahoma"/>
              </a:rPr>
              <a:t>water</a:t>
            </a:r>
            <a:r>
              <a:rPr sz="4400" b="0" spc="-440" dirty="0">
                <a:latin typeface="Tahoma"/>
                <a:cs typeface="Tahoma"/>
              </a:rPr>
              <a:t> </a:t>
            </a:r>
            <a:r>
              <a:rPr sz="4400" b="0" spc="-190" dirty="0">
                <a:latin typeface="Tahoma"/>
                <a:cs typeface="Tahoma"/>
              </a:rPr>
              <a:t>automatically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822" y="1245256"/>
            <a:ext cx="6261100" cy="2775585"/>
          </a:xfrm>
          <a:custGeom>
            <a:avLst/>
            <a:gdLst/>
            <a:ahLst/>
            <a:cxnLst/>
            <a:rect l="l" t="t" r="r" b="b"/>
            <a:pathLst>
              <a:path w="6261100" h="2775585">
                <a:moveTo>
                  <a:pt x="0" y="555092"/>
                </a:moveTo>
                <a:lnTo>
                  <a:pt x="6260704" y="555092"/>
                </a:lnTo>
              </a:path>
              <a:path w="6261100" h="2775585">
                <a:moveTo>
                  <a:pt x="0" y="1110184"/>
                </a:moveTo>
                <a:lnTo>
                  <a:pt x="6260704" y="1110184"/>
                </a:lnTo>
              </a:path>
              <a:path w="6261100" h="2775585">
                <a:moveTo>
                  <a:pt x="0" y="1665276"/>
                </a:moveTo>
                <a:lnTo>
                  <a:pt x="6260704" y="1665276"/>
                </a:lnTo>
              </a:path>
              <a:path w="6261100" h="2775585">
                <a:moveTo>
                  <a:pt x="0" y="2220368"/>
                </a:moveTo>
                <a:lnTo>
                  <a:pt x="6260704" y="2220368"/>
                </a:lnTo>
              </a:path>
              <a:path w="6261100" h="2775585">
                <a:moveTo>
                  <a:pt x="0" y="0"/>
                </a:moveTo>
                <a:lnTo>
                  <a:pt x="6260704" y="0"/>
                </a:lnTo>
              </a:path>
              <a:path w="6261100" h="2775585">
                <a:moveTo>
                  <a:pt x="0" y="2775460"/>
                </a:moveTo>
                <a:lnTo>
                  <a:pt x="6260704" y="2775460"/>
                </a:lnTo>
              </a:path>
            </a:pathLst>
          </a:custGeom>
          <a:ln w="12700">
            <a:solidFill>
              <a:srgbClr val="4B7B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7849" y="1131993"/>
            <a:ext cx="5901690" cy="28111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922019">
              <a:lnSpc>
                <a:spcPct val="151600"/>
              </a:lnSpc>
              <a:spcBef>
                <a:spcPts val="13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treat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water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appliance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Proprietary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consumables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528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Spend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DIY,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25%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serviced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pools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Manufactured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US,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pilot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7666" y="4326466"/>
            <a:ext cx="1786467" cy="5503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0966" y="4986867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91866" y="482600"/>
            <a:ext cx="2159000" cy="4889500"/>
            <a:chOff x="6891866" y="482600"/>
            <a:chExt cx="2159000" cy="4889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0599" y="4055533"/>
              <a:ext cx="457200" cy="8043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7199" y="4055533"/>
              <a:ext cx="745066" cy="939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13119" y="3965376"/>
              <a:ext cx="373380" cy="1407160"/>
            </a:xfrm>
            <a:custGeom>
              <a:avLst/>
              <a:gdLst/>
              <a:ahLst/>
              <a:cxnLst/>
              <a:rect l="l" t="t" r="r" b="b"/>
              <a:pathLst>
                <a:path w="373379" h="1407160">
                  <a:moveTo>
                    <a:pt x="0" y="0"/>
                  </a:moveTo>
                  <a:lnTo>
                    <a:pt x="373321" y="0"/>
                  </a:lnTo>
                  <a:lnTo>
                    <a:pt x="373321" y="1406723"/>
                  </a:lnTo>
                  <a:lnTo>
                    <a:pt x="0" y="1406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4F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866" y="482600"/>
              <a:ext cx="2159000" cy="3852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734"/>
            <a:ext cx="9372600" cy="453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100"/>
              </a:spcBef>
            </a:pPr>
            <a:r>
              <a:rPr sz="4400" b="0" spc="-315" dirty="0">
                <a:latin typeface="Tahoma"/>
                <a:cs typeface="Tahoma"/>
              </a:rPr>
              <a:t>Proven</a:t>
            </a:r>
            <a:r>
              <a:rPr sz="4400" b="0" spc="-445" dirty="0">
                <a:latin typeface="Tahoma"/>
                <a:cs typeface="Tahoma"/>
              </a:rPr>
              <a:t> </a:t>
            </a:r>
            <a:r>
              <a:rPr sz="4400" b="0" spc="-335" dirty="0">
                <a:latin typeface="Tahoma"/>
                <a:cs typeface="Tahoma"/>
              </a:rPr>
              <a:t>D2C</a:t>
            </a:r>
            <a:r>
              <a:rPr sz="4400" b="0" spc="-434" dirty="0">
                <a:latin typeface="Tahoma"/>
                <a:cs typeface="Tahoma"/>
              </a:rPr>
              <a:t> </a:t>
            </a:r>
            <a:r>
              <a:rPr sz="4400" b="0" spc="-340" dirty="0">
                <a:latin typeface="Tahoma"/>
                <a:cs typeface="Tahoma"/>
              </a:rPr>
              <a:t>model</a:t>
            </a:r>
            <a:r>
              <a:rPr sz="4400" b="0" spc="-445" dirty="0">
                <a:latin typeface="Tahoma"/>
                <a:cs typeface="Tahoma"/>
              </a:rPr>
              <a:t> </a:t>
            </a:r>
            <a:r>
              <a:rPr sz="4400" b="0" spc="-200" dirty="0">
                <a:latin typeface="Tahoma"/>
                <a:cs typeface="Tahoma"/>
              </a:rPr>
              <a:t>with</a:t>
            </a:r>
            <a:r>
              <a:rPr sz="4400" b="0" spc="-434" dirty="0">
                <a:latin typeface="Tahoma"/>
                <a:cs typeface="Tahoma"/>
              </a:rPr>
              <a:t> </a:t>
            </a:r>
            <a:r>
              <a:rPr sz="4400" b="0" spc="-295" dirty="0">
                <a:latin typeface="Tahoma"/>
                <a:cs typeface="Tahoma"/>
              </a:rPr>
              <a:t>high</a:t>
            </a:r>
            <a:r>
              <a:rPr sz="4400" b="0" spc="-440" dirty="0">
                <a:latin typeface="Tahoma"/>
                <a:cs typeface="Tahoma"/>
              </a:rPr>
              <a:t> </a:t>
            </a:r>
            <a:r>
              <a:rPr sz="4400" b="0" spc="-350" dirty="0">
                <a:latin typeface="Tahoma"/>
                <a:cs typeface="Tahoma"/>
              </a:rPr>
              <a:t>margins</a:t>
            </a:r>
            <a:endParaRPr sz="4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320" y="1651645"/>
            <a:ext cx="8830945" cy="3716654"/>
            <a:chOff x="311320" y="1651645"/>
            <a:chExt cx="8830945" cy="371665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8000" y="2887132"/>
              <a:ext cx="3098800" cy="2311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7670" y="1657995"/>
              <a:ext cx="3498850" cy="1052195"/>
            </a:xfrm>
            <a:custGeom>
              <a:avLst/>
              <a:gdLst/>
              <a:ahLst/>
              <a:cxnLst/>
              <a:rect l="l" t="t" r="r" b="b"/>
              <a:pathLst>
                <a:path w="3498850" h="1052195">
                  <a:moveTo>
                    <a:pt x="0" y="0"/>
                  </a:moveTo>
                  <a:lnTo>
                    <a:pt x="3498409" y="0"/>
                  </a:lnTo>
                </a:path>
                <a:path w="3498850" h="1052195">
                  <a:moveTo>
                    <a:pt x="0" y="525797"/>
                  </a:moveTo>
                  <a:lnTo>
                    <a:pt x="3498409" y="525797"/>
                  </a:lnTo>
                </a:path>
                <a:path w="3498850" h="1052195">
                  <a:moveTo>
                    <a:pt x="0" y="1051594"/>
                  </a:moveTo>
                  <a:lnTo>
                    <a:pt x="3498409" y="1051594"/>
                  </a:lnTo>
                </a:path>
              </a:pathLst>
            </a:custGeom>
            <a:ln w="12700">
              <a:solidFill>
                <a:srgbClr val="4B7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0" y="1845734"/>
              <a:ext cx="2531532" cy="35221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6199" y="4538132"/>
              <a:ext cx="1151466" cy="355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133" y="2836332"/>
              <a:ext cx="1634067" cy="2413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066" y="4538132"/>
              <a:ext cx="1151466" cy="355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24204" y="1658838"/>
              <a:ext cx="3711575" cy="1053465"/>
            </a:xfrm>
            <a:custGeom>
              <a:avLst/>
              <a:gdLst/>
              <a:ahLst/>
              <a:cxnLst/>
              <a:rect l="l" t="t" r="r" b="b"/>
              <a:pathLst>
                <a:path w="3711575" h="1053464">
                  <a:moveTo>
                    <a:pt x="0" y="0"/>
                  </a:moveTo>
                  <a:lnTo>
                    <a:pt x="3711484" y="0"/>
                  </a:lnTo>
                </a:path>
                <a:path w="3711575" h="1053464">
                  <a:moveTo>
                    <a:pt x="0" y="526640"/>
                  </a:moveTo>
                  <a:lnTo>
                    <a:pt x="3711484" y="526640"/>
                  </a:lnTo>
                </a:path>
                <a:path w="3711575" h="1053464">
                  <a:moveTo>
                    <a:pt x="0" y="1053280"/>
                  </a:moveTo>
                  <a:lnTo>
                    <a:pt x="3711484" y="1053280"/>
                  </a:lnTo>
                </a:path>
              </a:pathLst>
            </a:custGeom>
            <a:ln w="12700">
              <a:solidFill>
                <a:srgbClr val="4B7B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2237" y="1038858"/>
            <a:ext cx="8387715" cy="160909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R="76200" algn="ctr">
              <a:lnSpc>
                <a:spcPct val="100000"/>
              </a:lnSpc>
              <a:spcBef>
                <a:spcPts val="1350"/>
              </a:spcBef>
              <a:tabLst>
                <a:tab pos="521271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$295 for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starter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kit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$595 for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starter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kit</a:t>
            </a:r>
            <a:endParaRPr sz="2400">
              <a:latin typeface="Arial"/>
              <a:cs typeface="Arial"/>
            </a:endParaRPr>
          </a:p>
          <a:p>
            <a:pPr marR="78105" algn="ctr">
              <a:lnSpc>
                <a:spcPct val="100000"/>
              </a:lnSpc>
              <a:spcBef>
                <a:spcPts val="1255"/>
              </a:spcBef>
              <a:tabLst>
                <a:tab pos="521271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&gt;$200/year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ARR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&gt;$400/year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ARR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  <a:tabLst>
                <a:tab pos="5127625" algn="l"/>
              </a:tabLst>
            </a:pPr>
            <a:r>
              <a:rPr sz="3600" baseline="1157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3600" spc="-22" baseline="115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Arial"/>
                <a:cs typeface="Arial"/>
              </a:rPr>
              <a:t>$5,000</a:t>
            </a:r>
            <a:r>
              <a:rPr sz="3600" spc="-15" baseline="115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Arial"/>
                <a:cs typeface="Arial"/>
              </a:rPr>
              <a:t>lifetime</a:t>
            </a:r>
            <a:r>
              <a:rPr sz="3600" spc="-22" baseline="115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0" baseline="1157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3600" baseline="1157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$10,000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lifetime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1189" y="4660900"/>
            <a:ext cx="3231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r>
              <a:rPr sz="14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FFFFFF"/>
                </a:solidFill>
                <a:latin typeface="Arial"/>
                <a:cs typeface="Arial"/>
              </a:rPr>
              <a:t>SENSE</a:t>
            </a:r>
            <a:r>
              <a:rPr sz="14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sz="14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4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upgrade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214" y="4688255"/>
            <a:ext cx="4030979" cy="184150"/>
          </a:xfrm>
          <a:custGeom>
            <a:avLst/>
            <a:gdLst/>
            <a:ahLst/>
            <a:cxnLst/>
            <a:rect l="l" t="t" r="r" b="b"/>
            <a:pathLst>
              <a:path w="4030979" h="184150">
                <a:moveTo>
                  <a:pt x="356730" y="91846"/>
                </a:moveTo>
                <a:lnTo>
                  <a:pt x="264896" y="0"/>
                </a:lnTo>
                <a:lnTo>
                  <a:pt x="0" y="0"/>
                </a:lnTo>
                <a:lnTo>
                  <a:pt x="0" y="183680"/>
                </a:lnTo>
                <a:lnTo>
                  <a:pt x="264896" y="183680"/>
                </a:lnTo>
                <a:lnTo>
                  <a:pt x="356730" y="91846"/>
                </a:lnTo>
                <a:close/>
              </a:path>
              <a:path w="4030979" h="184150">
                <a:moveTo>
                  <a:pt x="4030497" y="91846"/>
                </a:moveTo>
                <a:lnTo>
                  <a:pt x="3938663" y="0"/>
                </a:lnTo>
                <a:lnTo>
                  <a:pt x="3673767" y="0"/>
                </a:lnTo>
                <a:lnTo>
                  <a:pt x="3673767" y="183680"/>
                </a:lnTo>
                <a:lnTo>
                  <a:pt x="3938663" y="183680"/>
                </a:lnTo>
                <a:lnTo>
                  <a:pt x="4030497" y="91846"/>
                </a:lnTo>
                <a:close/>
              </a:path>
            </a:pathLst>
          </a:custGeom>
          <a:solidFill>
            <a:srgbClr val="C4E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734"/>
            <a:ext cx="9372600" cy="453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0345">
              <a:lnSpc>
                <a:spcPct val="100000"/>
              </a:lnSpc>
              <a:spcBef>
                <a:spcPts val="100"/>
              </a:spcBef>
            </a:pPr>
            <a:r>
              <a:rPr b="0" spc="-225" dirty="0">
                <a:latin typeface="Tahoma"/>
                <a:cs typeface="Tahoma"/>
              </a:rPr>
              <a:t>$3B/year</a:t>
            </a:r>
            <a:r>
              <a:rPr b="0" spc="-455" dirty="0">
                <a:latin typeface="Tahoma"/>
                <a:cs typeface="Tahoma"/>
              </a:rPr>
              <a:t> </a:t>
            </a:r>
            <a:r>
              <a:rPr b="0" spc="-340" dirty="0">
                <a:latin typeface="Tahoma"/>
                <a:cs typeface="Tahoma"/>
              </a:rPr>
              <a:t>Current</a:t>
            </a:r>
            <a:r>
              <a:rPr b="0" spc="-445" dirty="0">
                <a:latin typeface="Tahoma"/>
                <a:cs typeface="Tahoma"/>
              </a:rPr>
              <a:t> </a:t>
            </a:r>
            <a:r>
              <a:rPr b="0" spc="-400" dirty="0">
                <a:latin typeface="Tahoma"/>
                <a:cs typeface="Tahoma"/>
              </a:rPr>
              <a:t>Spend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5099" y="2510367"/>
            <a:ext cx="1276350" cy="4591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160655">
              <a:lnSpc>
                <a:spcPct val="103200"/>
              </a:lnSpc>
              <a:spcBef>
                <a:spcPts val="45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Self-</a:t>
            </a: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in-ground</a:t>
            </a:r>
            <a:r>
              <a:rPr sz="1400" i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2330" y="2510367"/>
            <a:ext cx="716915" cy="4591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40970" marR="5080" indent="-128905">
              <a:lnSpc>
                <a:spcPct val="103200"/>
              </a:lnSpc>
              <a:spcBef>
                <a:spcPts val="4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Serviced pools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3696" y="2510367"/>
            <a:ext cx="586105" cy="4591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26670">
              <a:lnSpc>
                <a:spcPct val="103200"/>
              </a:lnSpc>
              <a:spcBef>
                <a:spcPts val="4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Above ground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1075" y="2510367"/>
            <a:ext cx="704850" cy="4591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140335">
              <a:lnSpc>
                <a:spcPct val="103200"/>
              </a:lnSpc>
              <a:spcBef>
                <a:spcPts val="45"/>
              </a:spcBef>
            </a:pP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Spas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14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Arial"/>
                <a:cs typeface="Arial"/>
              </a:rPr>
              <a:t>tubs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1420" y="2991769"/>
          <a:ext cx="8227695" cy="943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3610">
                <a:tc>
                  <a:txBody>
                    <a:bodyPr/>
                    <a:lstStyle/>
                    <a:p>
                      <a:pPr marL="84137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$1,450M/year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4FCEF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$550M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4FCE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$500M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4FCEFF">
                        <a:alpha val="3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$800M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0825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4FCEFF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20966" y="4986867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234" y="1035848"/>
            <a:ext cx="7719695" cy="8261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Recession-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resistant,</a:t>
            </a:r>
            <a:r>
              <a:rPr sz="28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non-discretionary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spending</a:t>
            </a:r>
            <a:endParaRPr sz="2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Nine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residential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pools,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10%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maintained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guy!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9734"/>
            <a:ext cx="9372600" cy="453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150" y="80433"/>
            <a:ext cx="8738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75" dirty="0">
                <a:latin typeface="Tahoma"/>
                <a:cs typeface="Tahoma"/>
              </a:rPr>
              <a:t>Efficient</a:t>
            </a:r>
            <a:r>
              <a:rPr sz="4400" b="0" spc="-420" dirty="0">
                <a:latin typeface="Tahoma"/>
                <a:cs typeface="Tahoma"/>
              </a:rPr>
              <a:t> </a:t>
            </a:r>
            <a:r>
              <a:rPr sz="4400" b="0" spc="-355" dirty="0">
                <a:latin typeface="Tahoma"/>
                <a:cs typeface="Tahoma"/>
              </a:rPr>
              <a:t>go-</a:t>
            </a:r>
            <a:r>
              <a:rPr sz="4400" b="0" spc="-250" dirty="0">
                <a:latin typeface="Tahoma"/>
                <a:cs typeface="Tahoma"/>
              </a:rPr>
              <a:t>to-</a:t>
            </a:r>
            <a:r>
              <a:rPr sz="4400" b="0" spc="-340" dirty="0">
                <a:latin typeface="Tahoma"/>
                <a:cs typeface="Tahoma"/>
              </a:rPr>
              <a:t>market</a:t>
            </a:r>
            <a:r>
              <a:rPr sz="4400" b="0" spc="-420" dirty="0">
                <a:latin typeface="Tahoma"/>
                <a:cs typeface="Tahoma"/>
              </a:rPr>
              <a:t> </a:t>
            </a:r>
            <a:r>
              <a:rPr sz="4400" b="0" spc="-200" dirty="0">
                <a:latin typeface="Tahoma"/>
                <a:cs typeface="Tahoma"/>
              </a:rPr>
              <a:t>with</a:t>
            </a:r>
            <a:r>
              <a:rPr sz="4400" b="0" spc="-420" dirty="0">
                <a:latin typeface="Tahoma"/>
                <a:cs typeface="Tahoma"/>
              </a:rPr>
              <a:t> </a:t>
            </a:r>
            <a:r>
              <a:rPr sz="4400" b="0" spc="-320" dirty="0">
                <a:latin typeface="Tahoma"/>
                <a:cs typeface="Tahoma"/>
              </a:rPr>
              <a:t>great</a:t>
            </a:r>
            <a:r>
              <a:rPr sz="4400" b="0" spc="-420" dirty="0">
                <a:latin typeface="Tahoma"/>
                <a:cs typeface="Tahoma"/>
              </a:rPr>
              <a:t> </a:t>
            </a:r>
            <a:r>
              <a:rPr sz="4400" b="0" spc="-180" dirty="0">
                <a:latin typeface="Tahoma"/>
                <a:cs typeface="Tahoma"/>
              </a:rPr>
              <a:t>traction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3515" y="1995997"/>
            <a:ext cx="5431790" cy="2309495"/>
          </a:xfrm>
          <a:custGeom>
            <a:avLst/>
            <a:gdLst/>
            <a:ahLst/>
            <a:cxnLst/>
            <a:rect l="l" t="t" r="r" b="b"/>
            <a:pathLst>
              <a:path w="5431790" h="2309495">
                <a:moveTo>
                  <a:pt x="0" y="0"/>
                </a:moveTo>
                <a:lnTo>
                  <a:pt x="5431471" y="0"/>
                </a:lnTo>
              </a:path>
              <a:path w="5431790" h="2309495">
                <a:moveTo>
                  <a:pt x="0" y="577248"/>
                </a:moveTo>
                <a:lnTo>
                  <a:pt x="5431471" y="577248"/>
                </a:lnTo>
              </a:path>
              <a:path w="5431790" h="2309495">
                <a:moveTo>
                  <a:pt x="0" y="1154496"/>
                </a:moveTo>
                <a:lnTo>
                  <a:pt x="5431471" y="1154496"/>
                </a:lnTo>
              </a:path>
              <a:path w="5431790" h="2309495">
                <a:moveTo>
                  <a:pt x="0" y="1731744"/>
                </a:moveTo>
                <a:lnTo>
                  <a:pt x="5431471" y="1731744"/>
                </a:lnTo>
              </a:path>
              <a:path w="5431790" h="2309495">
                <a:moveTo>
                  <a:pt x="0" y="2308992"/>
                </a:moveTo>
                <a:lnTo>
                  <a:pt x="5431471" y="2308992"/>
                </a:lnTo>
              </a:path>
            </a:pathLst>
          </a:custGeom>
          <a:ln w="12700">
            <a:solidFill>
              <a:srgbClr val="4B7B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04541" y="1318261"/>
            <a:ext cx="5116195" cy="28956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57400"/>
              </a:lnSpc>
              <a:spcBef>
                <a:spcPts val="3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Nine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addresses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marketing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Direct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mail,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addressable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Arial"/>
                <a:cs typeface="Arial"/>
              </a:rPr>
              <a:t>DRTV,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digital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SENSE/TREAT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CAC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$100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One-click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supplies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reorders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42889"/>
            <a:ext cx="3552401" cy="4000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7297" y="4978400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1267"/>
            <a:ext cx="9372600" cy="4546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6247" y="1329266"/>
            <a:ext cx="5008245" cy="280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900" spc="-220" dirty="0">
                <a:solidFill>
                  <a:srgbClr val="FFFFFF"/>
                </a:solidFill>
                <a:latin typeface="Arial"/>
                <a:cs typeface="Arial"/>
              </a:rPr>
              <a:t>TREAT:</a:t>
            </a:r>
            <a:r>
              <a:rPr sz="2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sz="2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water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care</a:t>
            </a:r>
            <a:r>
              <a:rPr sz="29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9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9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quarter</a:t>
            </a:r>
            <a:r>
              <a:rPr sz="29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pool-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guy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Arial"/>
              <a:cs typeface="Arial"/>
            </a:endParaRPr>
          </a:p>
          <a:p>
            <a:pPr marL="12700" marR="537210">
              <a:lnSpc>
                <a:spcPts val="3400"/>
              </a:lnSpc>
            </a:pPr>
            <a:r>
              <a:rPr sz="2900" spc="-85" dirty="0">
                <a:solidFill>
                  <a:srgbClr val="FFFFFF"/>
                </a:solidFill>
                <a:latin typeface="Arial"/>
                <a:cs typeface="Arial"/>
              </a:rPr>
              <a:t>SENSE: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9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accurate</a:t>
            </a:r>
            <a:r>
              <a:rPr sz="29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cheaper</a:t>
            </a:r>
            <a:r>
              <a:rPr sz="29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9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Phin</a:t>
            </a:r>
            <a:r>
              <a:rPr sz="29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9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Sutro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85" dirty="0">
                <a:latin typeface="Tahoma"/>
                <a:cs typeface="Tahoma"/>
              </a:rPr>
              <a:t>WaterGuru</a:t>
            </a:r>
            <a:r>
              <a:rPr b="0" spc="-490" dirty="0">
                <a:latin typeface="Tahoma"/>
                <a:cs typeface="Tahoma"/>
              </a:rPr>
              <a:t> </a:t>
            </a:r>
            <a:r>
              <a:rPr b="0" spc="-300" dirty="0">
                <a:latin typeface="Tahoma"/>
                <a:cs typeface="Tahoma"/>
              </a:rPr>
              <a:t>beats</a:t>
            </a:r>
            <a:r>
              <a:rPr b="0" spc="-484" dirty="0">
                <a:latin typeface="Tahoma"/>
                <a:cs typeface="Tahoma"/>
              </a:rPr>
              <a:t> </a:t>
            </a:r>
            <a:r>
              <a:rPr b="0" spc="-295" dirty="0">
                <a:latin typeface="Tahoma"/>
                <a:cs typeface="Tahoma"/>
              </a:rPr>
              <a:t>the</a:t>
            </a:r>
            <a:r>
              <a:rPr b="0" spc="-480" dirty="0">
                <a:latin typeface="Tahoma"/>
                <a:cs typeface="Tahoma"/>
              </a:rPr>
              <a:t> </a:t>
            </a:r>
            <a:r>
              <a:rPr b="0" spc="-325" dirty="0">
                <a:latin typeface="Tahoma"/>
                <a:cs typeface="Tahoma"/>
              </a:rPr>
              <a:t>competition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1828</Words>
  <Application>Microsoft Macintosh PowerPoint</Application>
  <PresentationFormat>Custom</PresentationFormat>
  <Paragraphs>277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 SemiCondensed</vt:lpstr>
      <vt:lpstr>Calibri</vt:lpstr>
      <vt:lpstr>Lucida Console</vt:lpstr>
      <vt:lpstr>Segoe UI Symbol</vt:lpstr>
      <vt:lpstr>Tahoma</vt:lpstr>
      <vt:lpstr>Times New Roman</vt:lpstr>
      <vt:lpstr>Office Theme</vt:lpstr>
      <vt:lpstr>PowerPoint Presentation</vt:lpstr>
      <vt:lpstr>Mega Trends + White Space = WaterGuru</vt:lpstr>
      <vt:lpstr>9 million hate pool water care</vt:lpstr>
      <vt:lpstr>Measures &amp; advises for perfect pool water</vt:lpstr>
      <vt:lpstr>Treats pool water automatically</vt:lpstr>
      <vt:lpstr>Proven D2C model with high margins</vt:lpstr>
      <vt:lpstr>$3B/year Current Spend</vt:lpstr>
      <vt:lpstr>Efficient go-to-market with great traction</vt:lpstr>
      <vt:lpstr>WaterGuru beats the competition</vt:lpstr>
      <vt:lpstr>Patented &amp; Ready to Scale</vt:lpstr>
      <vt:lpstr>Passion, Grit, Experience</vt:lpstr>
      <vt:lpstr>Revenue stage with clear path to growth</vt:lpstr>
      <vt:lpstr>Investment Opportunity</vt:lpstr>
      <vt:lpstr>Why invest with us?</vt:lpstr>
      <vt:lpstr>PowerPoint Presentation</vt:lpstr>
      <vt:lpstr>WaterGuru yearly potential savings*</vt:lpstr>
      <vt:lpstr>PowerPoint Presentation</vt:lpstr>
      <vt:lpstr>When was the last time the pool water had a problem?</vt:lpstr>
      <vt:lpstr>After seeing TREAT: 70% Purchase intent!</vt:lpstr>
      <vt:lpstr>Beats competition on benefits, reliability and price</vt:lpstr>
      <vt:lpstr>ORP sensors don’t measure Free Chlorine</vt:lpstr>
      <vt:lpstr>Many states began to regulate CYA</vt:lpstr>
      <vt:lpstr>Teddy Shalon Bio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WaterGuru 200909</dc:title>
  <cp:lastModifiedBy>Daniel Kozlov</cp:lastModifiedBy>
  <cp:revision>2</cp:revision>
  <dcterms:created xsi:type="dcterms:W3CDTF">2023-05-17T07:20:39Z</dcterms:created>
  <dcterms:modified xsi:type="dcterms:W3CDTF">2023-11-06T22:35:59Z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2020-09-09T00:00:00Z</vt:filetime>
  </property>
  <property fmtid="{D5CDD505-2E9C-101B-9397-08002B2CF9AE}" pid="3" name="Creator">
    <vt:lpwstr>PowerPoint</vt:lpwstr>
  </property>
  <property fmtid="{D5CDD505-2E9C-101B-9397-08002B2CF9AE}" pid="4" name="LastSaved">
    <vt:filetime>2023-05-17T00:00:00Z</vt:filetime>
  </property>
  <property fmtid="{D5CDD505-2E9C-101B-9397-08002B2CF9AE}" pid="5" name="Producer">
    <vt:lpwstr>macOS Version 10.15.6 (Build 19G2021) Quartz PDFContext</vt:lpwstr>
  </property>
</Properties>
</file>